
<file path=[Content_Types].xml><?xml version="1.0" encoding="utf-8"?>
<Types xmlns="http://schemas.openxmlformats.org/package/2006/content-types">
  <Default Extension="tmp" ContentType="image/png"/>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8"/>
  </p:notesMasterIdLst>
  <p:handoutMasterIdLst>
    <p:handoutMasterId r:id="rId49"/>
  </p:handoutMasterIdLst>
  <p:sldIdLst>
    <p:sldId id="257" r:id="rId5"/>
    <p:sldId id="258" r:id="rId6"/>
    <p:sldId id="264" r:id="rId7"/>
    <p:sldId id="259" r:id="rId8"/>
    <p:sldId id="260" r:id="rId9"/>
    <p:sldId id="261" r:id="rId10"/>
    <p:sldId id="262" r:id="rId11"/>
    <p:sldId id="265" r:id="rId12"/>
    <p:sldId id="266" r:id="rId13"/>
    <p:sldId id="263" r:id="rId14"/>
    <p:sldId id="267" r:id="rId15"/>
    <p:sldId id="268" r:id="rId16"/>
    <p:sldId id="269" r:id="rId17"/>
    <p:sldId id="270" r:id="rId18"/>
    <p:sldId id="271" r:id="rId19"/>
    <p:sldId id="272" r:id="rId20"/>
    <p:sldId id="273" r:id="rId21"/>
    <p:sldId id="274" r:id="rId22"/>
    <p:sldId id="275" r:id="rId23"/>
    <p:sldId id="276" r:id="rId24"/>
    <p:sldId id="277" r:id="rId25"/>
    <p:sldId id="280" r:id="rId26"/>
    <p:sldId id="285" r:id="rId27"/>
    <p:sldId id="284" r:id="rId28"/>
    <p:sldId id="283" r:id="rId29"/>
    <p:sldId id="282" r:id="rId30"/>
    <p:sldId id="281" r:id="rId31"/>
    <p:sldId id="287" r:id="rId32"/>
    <p:sldId id="286" r:id="rId33"/>
    <p:sldId id="278" r:id="rId34"/>
    <p:sldId id="279" r:id="rId35"/>
    <p:sldId id="288" r:id="rId36"/>
    <p:sldId id="290" r:id="rId37"/>
    <p:sldId id="291" r:id="rId38"/>
    <p:sldId id="292" r:id="rId39"/>
    <p:sldId id="293" r:id="rId40"/>
    <p:sldId id="296" r:id="rId41"/>
    <p:sldId id="295" r:id="rId42"/>
    <p:sldId id="298" r:id="rId43"/>
    <p:sldId id="297" r:id="rId44"/>
    <p:sldId id="294" r:id="rId45"/>
    <p:sldId id="300" r:id="rId46"/>
    <p:sldId id="289" r:id="rId47"/>
  </p:sldIdLst>
  <p:sldSz cx="12188825" cy="6858000"/>
  <p:notesSz cx="6858000" cy="9144000"/>
  <p:defaultTextStyle>
    <a:defPPr rtl="0">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336">
          <p15:clr>
            <a:srgbClr val="A4A3A4"/>
          </p15:clr>
        </p15:guide>
        <p15:guide id="5" orient="horz" pos="1920">
          <p15:clr>
            <a:srgbClr val="A4A3A4"/>
          </p15:clr>
        </p15:guide>
        <p15:guide id="6" orient="horz" pos="3984">
          <p15:clr>
            <a:srgbClr val="A4A3A4"/>
          </p15:clr>
        </p15:guide>
        <p15:guide id="7" orient="horz" pos="1152">
          <p15:clr>
            <a:srgbClr val="A4A3A4"/>
          </p15:clr>
        </p15:guide>
        <p15:guide id="8" pos="3839">
          <p15:clr>
            <a:srgbClr val="A4A3A4"/>
          </p15:clr>
        </p15:guide>
        <p15:guide id="9" pos="671">
          <p15:clr>
            <a:srgbClr val="A4A3A4"/>
          </p15:clr>
        </p15:guide>
        <p15:guide id="10" pos="7007">
          <p15:clr>
            <a:srgbClr val="A4A3A4"/>
          </p15:clr>
        </p15:guide>
        <p15:guide id="11" pos="6143">
          <p15:clr>
            <a:srgbClr val="A4A3A4"/>
          </p15:clr>
        </p15:guide>
        <p15:guide id="12" pos="3263">
          <p15:clr>
            <a:srgbClr val="A4A3A4"/>
          </p15:clr>
        </p15:guide>
        <p15:guide id="13" pos="7391">
          <p15:clr>
            <a:srgbClr val="A4A3A4"/>
          </p15:clr>
        </p15:guide>
        <p15:guide id="14" pos="3695">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6470" autoAdjust="0"/>
  </p:normalViewPr>
  <p:slideViewPr>
    <p:cSldViewPr showGuides="1">
      <p:cViewPr varScale="1">
        <p:scale>
          <a:sx n="115" d="100"/>
          <a:sy n="115" d="100"/>
        </p:scale>
        <p:origin x="432" y="114"/>
      </p:cViewPr>
      <p:guideLst>
        <p:guide orient="horz" pos="2160"/>
        <p:guide orient="horz" pos="1008"/>
        <p:guide orient="horz" pos="3792"/>
        <p:guide orient="horz" pos="336"/>
        <p:guide orient="horz" pos="1920"/>
        <p:guide orient="horz" pos="3984"/>
        <p:guide orient="horz" pos="1152"/>
        <p:guide pos="3839"/>
        <p:guide pos="671"/>
        <p:guide pos="7007"/>
        <p:guide pos="6143"/>
        <p:guide pos="3263"/>
        <p:guide pos="7391"/>
        <p:guide pos="3695"/>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86" d="100"/>
          <a:sy n="86" d="100"/>
        </p:scale>
        <p:origin x="29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r-TR" dirty="0"/>
          </a:p>
        </p:txBody>
      </p:sp>
      <p:sp>
        <p:nvSpPr>
          <p:cNvPr id="3" name="Tarih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C193828-E5F7-406A-BAEE-5AB6B5514EFD}" type="datetime1">
              <a:rPr lang="tr-TR" smtClean="0"/>
              <a:t>12.12.2020</a:t>
            </a:fld>
            <a:endParaRPr lang="tr-TR" dirty="0"/>
          </a:p>
        </p:txBody>
      </p:sp>
      <p:sp>
        <p:nvSpPr>
          <p:cNvPr id="4" name="Alt 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A4CBEF8-5CDE-472B-839B-B8BB0C881006}" type="slidenum">
              <a:rPr lang="tr-TR" smtClean="0"/>
              <a:t>‹#›</a:t>
            </a:fld>
            <a:endParaRPr lang="tr-TR" dirty="0"/>
          </a:p>
        </p:txBody>
      </p:sp>
    </p:spTree>
    <p:extLst>
      <p:ext uri="{BB962C8B-B14F-4D97-AF65-F5344CB8AC3E}">
        <p14:creationId xmlns:p14="http://schemas.microsoft.com/office/powerpoint/2010/main" val="4263289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tr-TR" noProof="0" dirty="0"/>
          </a:p>
        </p:txBody>
      </p:sp>
      <p:sp>
        <p:nvSpPr>
          <p:cNvPr id="3" name="Tarih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924A5E0F-8FC2-4FD2-B468-522076DDD988}" type="datetime1">
              <a:rPr lang="tr-TR" noProof="0" smtClean="0"/>
              <a:t>12.12.2020</a:t>
            </a:fld>
            <a:endParaRPr lang="tr-TR" noProof="0" dirty="0"/>
          </a:p>
        </p:txBody>
      </p:sp>
      <p:sp>
        <p:nvSpPr>
          <p:cNvPr id="4" name="Slayt Görüntüsü Yer Tutucusu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tr-TR" noProof="0" dirty="0"/>
          </a:p>
        </p:txBody>
      </p:sp>
      <p:sp>
        <p:nvSpPr>
          <p:cNvPr id="5" name="Notlar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6" name="Alt 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tr-TR" noProof="0" dirty="0"/>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6BB98AFB-CB0D-4DFE-87B9-B4B0D0DE73CD}" type="slidenum">
              <a:rPr lang="tr-TR" noProof="0" smtClean="0"/>
              <a:t>‹#›</a:t>
            </a:fld>
            <a:endParaRPr lang="tr-TR" noProof="0" dirty="0"/>
          </a:p>
        </p:txBody>
      </p:sp>
    </p:spTree>
    <p:extLst>
      <p:ext uri="{BB962C8B-B14F-4D97-AF65-F5344CB8AC3E}">
        <p14:creationId xmlns:p14="http://schemas.microsoft.com/office/powerpoint/2010/main" val="25128058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lar Yer Tutucusu 2"/>
          <p:cNvSpPr>
            <a:spLocks noGrp="1"/>
          </p:cNvSpPr>
          <p:nvPr>
            <p:ph type="body" idx="1"/>
          </p:nvPr>
        </p:nvSpPr>
        <p:spPr/>
        <p:txBody>
          <a:bodyPr rtlCol="0"/>
          <a:lstStyle/>
          <a:p>
            <a:pPr rtl="0"/>
            <a:endParaRPr lang="tr-TR" dirty="0"/>
          </a:p>
        </p:txBody>
      </p:sp>
      <p:sp>
        <p:nvSpPr>
          <p:cNvPr id="4" name="Slayt Numarası Yer Tutucusu 3"/>
          <p:cNvSpPr>
            <a:spLocks noGrp="1"/>
          </p:cNvSpPr>
          <p:nvPr>
            <p:ph type="sldNum" sz="quarter" idx="10"/>
          </p:nvPr>
        </p:nvSpPr>
        <p:spPr/>
        <p:txBody>
          <a:bodyPr rtlCol="0"/>
          <a:lstStyle/>
          <a:p>
            <a:pPr rtl="0"/>
            <a:fld id="{6BB98AFB-CB0D-4DFE-87B9-B4B0D0DE73CD}" type="slidenum">
              <a:rPr lang="tr-TR" smtClean="0"/>
              <a:t>1</a:t>
            </a:fld>
            <a:endParaRPr lang="tr-TR" dirty="0"/>
          </a:p>
        </p:txBody>
      </p:sp>
    </p:spTree>
    <p:extLst>
      <p:ext uri="{BB962C8B-B14F-4D97-AF65-F5344CB8AC3E}">
        <p14:creationId xmlns:p14="http://schemas.microsoft.com/office/powerpoint/2010/main" val="2864014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10</a:t>
            </a:fld>
            <a:endParaRPr lang="tr-TR" dirty="0"/>
          </a:p>
        </p:txBody>
      </p:sp>
    </p:spTree>
    <p:extLst>
      <p:ext uri="{BB962C8B-B14F-4D97-AF65-F5344CB8AC3E}">
        <p14:creationId xmlns:p14="http://schemas.microsoft.com/office/powerpoint/2010/main" val="99731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2</a:t>
            </a:fld>
            <a:endParaRPr lang="tr-TR" dirty="0"/>
          </a:p>
        </p:txBody>
      </p:sp>
    </p:spTree>
    <p:extLst>
      <p:ext uri="{BB962C8B-B14F-4D97-AF65-F5344CB8AC3E}">
        <p14:creationId xmlns:p14="http://schemas.microsoft.com/office/powerpoint/2010/main" val="2711464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3</a:t>
            </a:fld>
            <a:endParaRPr lang="tr-TR" dirty="0"/>
          </a:p>
        </p:txBody>
      </p:sp>
    </p:spTree>
    <p:extLst>
      <p:ext uri="{BB962C8B-B14F-4D97-AF65-F5344CB8AC3E}">
        <p14:creationId xmlns:p14="http://schemas.microsoft.com/office/powerpoint/2010/main" val="429347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4</a:t>
            </a:fld>
            <a:endParaRPr lang="tr-TR" dirty="0"/>
          </a:p>
        </p:txBody>
      </p:sp>
    </p:spTree>
    <p:extLst>
      <p:ext uri="{BB962C8B-B14F-4D97-AF65-F5344CB8AC3E}">
        <p14:creationId xmlns:p14="http://schemas.microsoft.com/office/powerpoint/2010/main" val="2686500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5</a:t>
            </a:fld>
            <a:endParaRPr lang="tr-TR" dirty="0"/>
          </a:p>
        </p:txBody>
      </p:sp>
    </p:spTree>
    <p:extLst>
      <p:ext uri="{BB962C8B-B14F-4D97-AF65-F5344CB8AC3E}">
        <p14:creationId xmlns:p14="http://schemas.microsoft.com/office/powerpoint/2010/main" val="2459012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6</a:t>
            </a:fld>
            <a:endParaRPr lang="tr-TR" dirty="0"/>
          </a:p>
        </p:txBody>
      </p:sp>
    </p:spTree>
    <p:extLst>
      <p:ext uri="{BB962C8B-B14F-4D97-AF65-F5344CB8AC3E}">
        <p14:creationId xmlns:p14="http://schemas.microsoft.com/office/powerpoint/2010/main" val="2671654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7</a:t>
            </a:fld>
            <a:endParaRPr lang="tr-TR" dirty="0"/>
          </a:p>
        </p:txBody>
      </p:sp>
    </p:spTree>
    <p:extLst>
      <p:ext uri="{BB962C8B-B14F-4D97-AF65-F5344CB8AC3E}">
        <p14:creationId xmlns:p14="http://schemas.microsoft.com/office/powerpoint/2010/main" val="171021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8</a:t>
            </a:fld>
            <a:endParaRPr lang="tr-TR" dirty="0"/>
          </a:p>
        </p:txBody>
      </p:sp>
    </p:spTree>
    <p:extLst>
      <p:ext uri="{BB962C8B-B14F-4D97-AF65-F5344CB8AC3E}">
        <p14:creationId xmlns:p14="http://schemas.microsoft.com/office/powerpoint/2010/main" val="2765914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rtl="0"/>
            <a:fld id="{6BB98AFB-CB0D-4DFE-87B9-B4B0D0DE73CD}" type="slidenum">
              <a:rPr lang="tr-TR" smtClean="0"/>
              <a:t>9</a:t>
            </a:fld>
            <a:endParaRPr lang="tr-TR" dirty="0"/>
          </a:p>
        </p:txBody>
      </p:sp>
    </p:spTree>
    <p:extLst>
      <p:ext uri="{BB962C8B-B14F-4D97-AF65-F5344CB8AC3E}">
        <p14:creationId xmlns:p14="http://schemas.microsoft.com/office/powerpoint/2010/main" val="1063373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1065214" y="533400"/>
            <a:ext cx="5029200" cy="2514601"/>
          </a:xfrm>
        </p:spPr>
        <p:txBody>
          <a:bodyPr rtlCol="0">
            <a:normAutofit/>
          </a:bodyPr>
          <a:lstStyle>
            <a:lvl1pPr>
              <a:defRPr sz="4000">
                <a:solidFill>
                  <a:schemeClr val="accent1"/>
                </a:solidFill>
              </a:defRPr>
            </a:lvl1pPr>
          </a:lstStyle>
          <a:p>
            <a:pPr rtl="0"/>
            <a:r>
              <a:rPr lang="tr-TR" noProof="0"/>
              <a:t>Asıl başlık stilini düzenlemek için tıklayın</a:t>
            </a:r>
            <a:endParaRPr lang="tr-TR" noProof="0" dirty="0"/>
          </a:p>
        </p:txBody>
      </p:sp>
      <p:sp>
        <p:nvSpPr>
          <p:cNvPr id="3" name="Alt Başlık 2"/>
          <p:cNvSpPr>
            <a:spLocks noGrp="1"/>
          </p:cNvSpPr>
          <p:nvPr>
            <p:ph type="subTitle" idx="1"/>
          </p:nvPr>
        </p:nvSpPr>
        <p:spPr>
          <a:xfrm>
            <a:off x="1065212" y="3403600"/>
            <a:ext cx="5029201" cy="1397000"/>
          </a:xfrm>
        </p:spPr>
        <p:txBody>
          <a:bodyPr rtlCol="0">
            <a:normAutofit/>
          </a:bodyPr>
          <a:lstStyle>
            <a:lvl1pPr marL="0" indent="0" algn="l">
              <a:spcBef>
                <a:spcPts val="60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tr-TR" noProof="0"/>
              <a:t>Asıl alt başlık stilini düzenlemek için tıklayın</a:t>
            </a:r>
            <a:endParaRPr lang="tr-TR" noProof="0" dirty="0"/>
          </a:p>
        </p:txBody>
      </p:sp>
      <p:sp>
        <p:nvSpPr>
          <p:cNvPr id="5" name="Alt Bilgi Yer Tutucusu 4"/>
          <p:cNvSpPr>
            <a:spLocks noGrp="1"/>
          </p:cNvSpPr>
          <p:nvPr>
            <p:ph type="ftr" sz="quarter" idx="11"/>
          </p:nvPr>
        </p:nvSpPr>
        <p:spPr>
          <a:xfrm>
            <a:off x="1065213" y="6432551"/>
            <a:ext cx="5653087" cy="273049"/>
          </a:xfrm>
        </p:spPr>
        <p:txBody>
          <a:bodyPr rtlCol="0"/>
          <a:lstStyle>
            <a:lvl1pPr>
              <a:defRPr>
                <a:effectLst/>
              </a:defRPr>
            </a:lvl1pPr>
          </a:lstStyle>
          <a:p>
            <a:pPr rtl="0"/>
            <a:r>
              <a:rPr lang="tr-TR" noProof="0" dirty="0"/>
              <a:t>Alt bilgi ekleme</a:t>
            </a:r>
          </a:p>
        </p:txBody>
      </p:sp>
      <p:sp>
        <p:nvSpPr>
          <p:cNvPr id="4" name="Tarih Yer Tutucusu 3"/>
          <p:cNvSpPr>
            <a:spLocks noGrp="1"/>
          </p:cNvSpPr>
          <p:nvPr>
            <p:ph type="dt" sz="half" idx="10"/>
          </p:nvPr>
        </p:nvSpPr>
        <p:spPr>
          <a:xfrm>
            <a:off x="6932612" y="6432551"/>
            <a:ext cx="1371600" cy="273049"/>
          </a:xfrm>
        </p:spPr>
        <p:txBody>
          <a:bodyPr rtlCol="0"/>
          <a:lstStyle/>
          <a:p>
            <a:pPr rtl="0"/>
            <a:fld id="{6954B8C4-3FF2-4EAC-94BA-EE0D1716403D}" type="datetime1">
              <a:rPr lang="tr-TR" noProof="0" smtClean="0"/>
              <a:t>12.12.2020</a:t>
            </a:fld>
            <a:endParaRPr lang="tr-TR" noProof="0" dirty="0"/>
          </a:p>
        </p:txBody>
      </p:sp>
      <p:sp>
        <p:nvSpPr>
          <p:cNvPr id="6" name="Slayt Numarası Yer Tutucusu 5"/>
          <p:cNvSpPr>
            <a:spLocks noGrp="1"/>
          </p:cNvSpPr>
          <p:nvPr>
            <p:ph type="sldNum" sz="quarter" idx="12"/>
          </p:nvPr>
        </p:nvSpPr>
        <p:spPr>
          <a:xfrm>
            <a:off x="8532812" y="6432551"/>
            <a:ext cx="1219201" cy="273049"/>
          </a:xfrm>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29023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stilini düzenlemek için tıklayın</a:t>
            </a:r>
            <a:endParaRPr lang="tr-TR" noProof="0" dirty="0"/>
          </a:p>
        </p:txBody>
      </p:sp>
      <p:sp>
        <p:nvSpPr>
          <p:cNvPr id="3" name="Dikey Metin Yer Tutucusu 2"/>
          <p:cNvSpPr>
            <a:spLocks noGrp="1"/>
          </p:cNvSpPr>
          <p:nvPr>
            <p:ph type="body" orient="vert" idx="1"/>
          </p:nvPr>
        </p:nvSpPr>
        <p:spPr/>
        <p:txBody>
          <a:bodyPr vert="eaVert"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p>
            <a:pPr rtl="0"/>
            <a:fld id="{7DAC12FF-57B8-442E-83A2-C7385755CE56}" type="datetime1">
              <a:rPr lang="tr-TR" noProof="0" smtClean="0"/>
              <a:t>12.12.2020</a:t>
            </a:fld>
            <a:endParaRPr lang="tr-TR" noProof="0" dirty="0"/>
          </a:p>
        </p:txBody>
      </p:sp>
      <p:sp>
        <p:nvSpPr>
          <p:cNvPr id="6" name="Slayt Numarası Yer Tutucusu 5"/>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284147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61412" y="533400"/>
            <a:ext cx="2362201" cy="5486400"/>
          </a:xfrm>
        </p:spPr>
        <p:txBody>
          <a:bodyPr vert="eaVert" rtlCol="0"/>
          <a:lstStyle/>
          <a:p>
            <a:pPr rtl="0"/>
            <a:r>
              <a:rPr lang="tr-TR" noProof="0"/>
              <a:t>Asıl başlık stilini düzenlemek için tıklayın</a:t>
            </a:r>
            <a:endParaRPr lang="tr-TR" noProof="0" dirty="0"/>
          </a:p>
        </p:txBody>
      </p:sp>
      <p:sp>
        <p:nvSpPr>
          <p:cNvPr id="3" name="Dikey Metin Yer Tutucusu 2"/>
          <p:cNvSpPr>
            <a:spLocks noGrp="1"/>
          </p:cNvSpPr>
          <p:nvPr>
            <p:ph type="body" orient="vert" idx="1"/>
          </p:nvPr>
        </p:nvSpPr>
        <p:spPr>
          <a:xfrm>
            <a:off x="1065213" y="533400"/>
            <a:ext cx="7467599" cy="5486400"/>
          </a:xfrm>
        </p:spPr>
        <p:txBody>
          <a:bodyPr vert="eaVert"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p>
            <a:pPr rtl="0"/>
            <a:fld id="{2DBADB33-84E1-47E6-94FB-FDC7F6E231B7}" type="datetime1">
              <a:rPr lang="tr-TR" noProof="0" smtClean="0"/>
              <a:t>12.12.2020</a:t>
            </a:fld>
            <a:endParaRPr lang="tr-TR" noProof="0" dirty="0"/>
          </a:p>
        </p:txBody>
      </p:sp>
      <p:sp>
        <p:nvSpPr>
          <p:cNvPr id="6" name="Slayt Numarası Yer Tutucusu 5"/>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213543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stilini düzenlemek için tıklayın</a:t>
            </a:r>
            <a:endParaRPr lang="tr-TR" noProof="0" dirty="0"/>
          </a:p>
        </p:txBody>
      </p:sp>
      <p:sp>
        <p:nvSpPr>
          <p:cNvPr id="3" name="İçerik Yer Tutucusu 2"/>
          <p:cNvSpPr>
            <a:spLocks noGrp="1"/>
          </p:cNvSpPr>
          <p:nvPr>
            <p:ph idx="1"/>
          </p:nvPr>
        </p:nvSpPr>
        <p:spPr/>
        <p:txBody>
          <a:bodyPr rtlCol="0"/>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p>
            <a:pPr rtl="0"/>
            <a:fld id="{563AA5F4-4FF1-4545-AAD7-7EE39F31DC7A}" type="datetime1">
              <a:rPr lang="tr-TR" noProof="0" smtClean="0"/>
              <a:t>12.12.2020</a:t>
            </a:fld>
            <a:endParaRPr lang="tr-TR" noProof="0" dirty="0"/>
          </a:p>
        </p:txBody>
      </p:sp>
      <p:sp>
        <p:nvSpPr>
          <p:cNvPr id="6" name="Slayt Numarası Yer Tutucusu 5"/>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35067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p:cNvSpPr>
            <a:spLocks noGrp="1"/>
          </p:cNvSpPr>
          <p:nvPr>
            <p:ph type="title"/>
          </p:nvPr>
        </p:nvSpPr>
        <p:spPr>
          <a:xfrm>
            <a:off x="1065214" y="533400"/>
            <a:ext cx="8686800" cy="2286000"/>
          </a:xfrm>
        </p:spPr>
        <p:txBody>
          <a:bodyPr rtlCol="0" anchor="b">
            <a:normAutofit/>
          </a:bodyPr>
          <a:lstStyle>
            <a:lvl1pPr algn="l">
              <a:defRPr sz="5400" b="1" cap="none" baseline="0"/>
            </a:lvl1pPr>
          </a:lstStyle>
          <a:p>
            <a:pPr rtl="0"/>
            <a:r>
              <a:rPr lang="tr-TR" noProof="0"/>
              <a:t>Asıl başlık stilini düzenlemek için tıklayın</a:t>
            </a:r>
            <a:endParaRPr lang="tr-TR" noProof="0" dirty="0"/>
          </a:p>
        </p:txBody>
      </p:sp>
      <p:sp>
        <p:nvSpPr>
          <p:cNvPr id="3" name="Metin Yer Tutucusu 2"/>
          <p:cNvSpPr>
            <a:spLocks noGrp="1"/>
          </p:cNvSpPr>
          <p:nvPr>
            <p:ph type="body" idx="1"/>
          </p:nvPr>
        </p:nvSpPr>
        <p:spPr>
          <a:xfrm>
            <a:off x="1065214" y="3124200"/>
            <a:ext cx="8686800" cy="1371600"/>
          </a:xfrm>
        </p:spPr>
        <p:txBody>
          <a:bodyPr rtlCol="0" anchor="t">
            <a:normAutofit/>
          </a:bodyPr>
          <a:lstStyle>
            <a:lvl1pPr marL="0" indent="0">
              <a:spcBef>
                <a:spcPts val="600"/>
              </a:spcBef>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tr-TR" noProof="0"/>
              <a:t>Asıl metin stillerini düzenlemek için tıklayın</a:t>
            </a:r>
          </a:p>
        </p:txBody>
      </p:sp>
      <p:sp>
        <p:nvSpPr>
          <p:cNvPr id="5" name="Alt Bilgi Yer Tutucusu 4"/>
          <p:cNvSpPr>
            <a:spLocks noGrp="1"/>
          </p:cNvSpPr>
          <p:nvPr>
            <p:ph type="ftr" sz="quarter" idx="11"/>
          </p:nvPr>
        </p:nvSpPr>
        <p:spPr/>
        <p:txBody>
          <a:bodyPr rtlCol="0"/>
          <a:lstStyle/>
          <a:p>
            <a:pPr rtl="0"/>
            <a:r>
              <a:rPr lang="tr-TR" noProof="0" dirty="0"/>
              <a:t>Alt bilgi ekleme</a:t>
            </a:r>
          </a:p>
        </p:txBody>
      </p:sp>
      <p:sp>
        <p:nvSpPr>
          <p:cNvPr id="4" name="Tarih Yer Tutucusu 3"/>
          <p:cNvSpPr>
            <a:spLocks noGrp="1"/>
          </p:cNvSpPr>
          <p:nvPr>
            <p:ph type="dt" sz="half" idx="10"/>
          </p:nvPr>
        </p:nvSpPr>
        <p:spPr/>
        <p:txBody>
          <a:bodyPr rtlCol="0"/>
          <a:lstStyle/>
          <a:p>
            <a:pPr rtl="0"/>
            <a:fld id="{F05F3D01-E2A3-4472-8022-0C87EAA42B26}" type="datetime1">
              <a:rPr lang="tr-TR" noProof="0" smtClean="0"/>
              <a:t>12.12.2020</a:t>
            </a:fld>
            <a:endParaRPr lang="tr-TR" noProof="0" dirty="0"/>
          </a:p>
        </p:txBody>
      </p:sp>
      <p:sp>
        <p:nvSpPr>
          <p:cNvPr id="6" name="Slayt Numarası Yer Tutucusu 5"/>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292563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stilini düzenlemek için tıklayın</a:t>
            </a:r>
            <a:endParaRPr lang="tr-TR" noProof="0" dirty="0"/>
          </a:p>
        </p:txBody>
      </p:sp>
      <p:sp>
        <p:nvSpPr>
          <p:cNvPr id="3" name="İçerik Yer Tutucusu 2"/>
          <p:cNvSpPr>
            <a:spLocks noGrp="1"/>
          </p:cNvSpPr>
          <p:nvPr>
            <p:ph sz="half" idx="1"/>
          </p:nvPr>
        </p:nvSpPr>
        <p:spPr>
          <a:xfrm>
            <a:off x="1065212" y="1828800"/>
            <a:ext cx="4251960"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İçerik Yer Tutucusu 3"/>
          <p:cNvSpPr>
            <a:spLocks noGrp="1"/>
          </p:cNvSpPr>
          <p:nvPr>
            <p:ph sz="half" idx="2"/>
          </p:nvPr>
        </p:nvSpPr>
        <p:spPr>
          <a:xfrm>
            <a:off x="5464598" y="1828800"/>
            <a:ext cx="4251960" cy="4191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p>
            <a:pPr rtl="0"/>
            <a:fld id="{6730A82D-6874-4A97-9C8D-E66E170B3A9F}" type="datetime1">
              <a:rPr lang="tr-TR" noProof="0" smtClean="0"/>
              <a:t>12.12.2020</a:t>
            </a:fld>
            <a:endParaRPr lang="tr-TR" noProof="0" dirty="0"/>
          </a:p>
        </p:txBody>
      </p:sp>
      <p:sp>
        <p:nvSpPr>
          <p:cNvPr id="7" name="Slayt Numarası Yer Tutucusu 6"/>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124050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1065211" y="533400"/>
            <a:ext cx="8686802" cy="1066800"/>
          </a:xfrm>
        </p:spPr>
        <p:txBody>
          <a:bodyPr rtlCol="0"/>
          <a:lstStyle>
            <a:lvl1pPr>
              <a:defRPr/>
            </a:lvl1pPr>
          </a:lstStyle>
          <a:p>
            <a:pPr rtl="0"/>
            <a:r>
              <a:rPr lang="tr-TR" noProof="0"/>
              <a:t>Asıl başlık stilini düzenlemek için tıklayın</a:t>
            </a:r>
            <a:endParaRPr lang="tr-TR" noProof="0" dirty="0"/>
          </a:p>
        </p:txBody>
      </p:sp>
      <p:sp>
        <p:nvSpPr>
          <p:cNvPr id="3" name="Metin Yer Tutucusu 2"/>
          <p:cNvSpPr>
            <a:spLocks noGrp="1"/>
          </p:cNvSpPr>
          <p:nvPr>
            <p:ph type="body" idx="1"/>
          </p:nvPr>
        </p:nvSpPr>
        <p:spPr>
          <a:xfrm>
            <a:off x="1065213" y="1828799"/>
            <a:ext cx="4251960" cy="685801"/>
          </a:xfr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4" name="İçerik Yer Tutucusu 3"/>
          <p:cNvSpPr>
            <a:spLocks noGrp="1"/>
          </p:cNvSpPr>
          <p:nvPr>
            <p:ph sz="half" idx="2"/>
          </p:nvPr>
        </p:nvSpPr>
        <p:spPr>
          <a:xfrm>
            <a:off x="1065213" y="2590800"/>
            <a:ext cx="4251960" cy="3429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5" name="Metin Yer Tutucusu 4"/>
          <p:cNvSpPr>
            <a:spLocks noGrp="1"/>
          </p:cNvSpPr>
          <p:nvPr>
            <p:ph type="body" sz="quarter" idx="3"/>
          </p:nvPr>
        </p:nvSpPr>
        <p:spPr>
          <a:xfrm>
            <a:off x="5500053" y="1828799"/>
            <a:ext cx="4251960" cy="685801"/>
          </a:xfrm>
        </p:spPr>
        <p:txBody>
          <a:bodyPr rtlCol="0"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r-TR" noProof="0"/>
              <a:t>Asıl metin stillerini düzenlemek için tıklayın</a:t>
            </a:r>
          </a:p>
        </p:txBody>
      </p:sp>
      <p:sp>
        <p:nvSpPr>
          <p:cNvPr id="6" name="İçerik Yer Tutucusu 5"/>
          <p:cNvSpPr>
            <a:spLocks noGrp="1"/>
          </p:cNvSpPr>
          <p:nvPr>
            <p:ph sz="quarter" idx="4"/>
          </p:nvPr>
        </p:nvSpPr>
        <p:spPr>
          <a:xfrm>
            <a:off x="5500053" y="2590800"/>
            <a:ext cx="4251960" cy="34290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8" name="Alt Bilgi Yer Tutucusu 7"/>
          <p:cNvSpPr>
            <a:spLocks noGrp="1"/>
          </p:cNvSpPr>
          <p:nvPr>
            <p:ph type="ftr" sz="quarter" idx="11"/>
          </p:nvPr>
        </p:nvSpPr>
        <p:spPr/>
        <p:txBody>
          <a:bodyPr rtlCol="0"/>
          <a:lstStyle/>
          <a:p>
            <a:pPr rtl="0"/>
            <a:r>
              <a:rPr lang="tr-TR" noProof="0" dirty="0"/>
              <a:t>Alt bilgi ekleme</a:t>
            </a:r>
          </a:p>
        </p:txBody>
      </p:sp>
      <p:sp>
        <p:nvSpPr>
          <p:cNvPr id="7" name="Tarih Yer Tutucusu 6"/>
          <p:cNvSpPr>
            <a:spLocks noGrp="1"/>
          </p:cNvSpPr>
          <p:nvPr>
            <p:ph type="dt" sz="half" idx="10"/>
          </p:nvPr>
        </p:nvSpPr>
        <p:spPr/>
        <p:txBody>
          <a:bodyPr rtlCol="0"/>
          <a:lstStyle/>
          <a:p>
            <a:pPr rtl="0"/>
            <a:fld id="{983896F1-562A-4023-B121-53845176C132}" type="datetime1">
              <a:rPr lang="tr-TR" noProof="0" smtClean="0"/>
              <a:t>12.12.2020</a:t>
            </a:fld>
            <a:endParaRPr lang="tr-TR" noProof="0" dirty="0"/>
          </a:p>
        </p:txBody>
      </p:sp>
      <p:sp>
        <p:nvSpPr>
          <p:cNvPr id="9" name="Slayt Numarası Yer Tutucusu 8"/>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330154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noProof="0"/>
              <a:t>Asıl başlık stilini düzenlemek için tıklayın</a:t>
            </a:r>
            <a:endParaRPr lang="tr-TR" noProof="0" dirty="0"/>
          </a:p>
        </p:txBody>
      </p:sp>
      <p:sp>
        <p:nvSpPr>
          <p:cNvPr id="4" name="Alt Bilgi Yer Tutucusu 3"/>
          <p:cNvSpPr>
            <a:spLocks noGrp="1"/>
          </p:cNvSpPr>
          <p:nvPr>
            <p:ph type="ftr" sz="quarter" idx="11"/>
          </p:nvPr>
        </p:nvSpPr>
        <p:spPr/>
        <p:txBody>
          <a:bodyPr rtlCol="0"/>
          <a:lstStyle/>
          <a:p>
            <a:pPr rtl="0"/>
            <a:r>
              <a:rPr lang="tr-TR" noProof="0" dirty="0"/>
              <a:t>Alt bilgi ekleme</a:t>
            </a:r>
          </a:p>
        </p:txBody>
      </p:sp>
      <p:sp>
        <p:nvSpPr>
          <p:cNvPr id="3" name="Tarih Yer Tutucusu 2"/>
          <p:cNvSpPr>
            <a:spLocks noGrp="1"/>
          </p:cNvSpPr>
          <p:nvPr>
            <p:ph type="dt" sz="half" idx="10"/>
          </p:nvPr>
        </p:nvSpPr>
        <p:spPr/>
        <p:txBody>
          <a:bodyPr rtlCol="0"/>
          <a:lstStyle/>
          <a:p>
            <a:pPr rtl="0"/>
            <a:fld id="{406FDA47-2F87-42DD-B8BB-8AF7B144119C}" type="datetime1">
              <a:rPr lang="tr-TR" noProof="0" smtClean="0"/>
              <a:t>12.12.2020</a:t>
            </a:fld>
            <a:endParaRPr lang="tr-TR" noProof="0" dirty="0"/>
          </a:p>
        </p:txBody>
      </p:sp>
      <p:sp>
        <p:nvSpPr>
          <p:cNvPr id="5" name="Slayt Numarası Yer Tutucusu 4"/>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137030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3" name="Alt Bilgi Yer Tutucusu 2"/>
          <p:cNvSpPr>
            <a:spLocks noGrp="1"/>
          </p:cNvSpPr>
          <p:nvPr>
            <p:ph type="ftr" sz="quarter" idx="11"/>
          </p:nvPr>
        </p:nvSpPr>
        <p:spPr/>
        <p:txBody>
          <a:bodyPr rtlCol="0"/>
          <a:lstStyle/>
          <a:p>
            <a:pPr rtl="0"/>
            <a:r>
              <a:rPr lang="tr-TR" noProof="0" dirty="0"/>
              <a:t>Alt bilgi ekleme</a:t>
            </a:r>
          </a:p>
        </p:txBody>
      </p:sp>
      <p:sp>
        <p:nvSpPr>
          <p:cNvPr id="2" name="Tarih Yer Tutucusu 1"/>
          <p:cNvSpPr>
            <a:spLocks noGrp="1"/>
          </p:cNvSpPr>
          <p:nvPr>
            <p:ph type="dt" sz="half" idx="10"/>
          </p:nvPr>
        </p:nvSpPr>
        <p:spPr/>
        <p:txBody>
          <a:bodyPr rtlCol="0"/>
          <a:lstStyle/>
          <a:p>
            <a:pPr rtl="0"/>
            <a:fld id="{4A059486-5CAB-4011-B241-651F9E55546D}" type="datetime1">
              <a:rPr lang="tr-TR" noProof="0" smtClean="0"/>
              <a:t>12.12.2020</a:t>
            </a:fld>
            <a:endParaRPr lang="tr-TR" noProof="0" dirty="0"/>
          </a:p>
        </p:txBody>
      </p:sp>
      <p:sp>
        <p:nvSpPr>
          <p:cNvPr id="4" name="Slayt Numarası Yer Tutucusu 3"/>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30882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Resim Yazı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1065213" y="533400"/>
            <a:ext cx="4114800" cy="1524000"/>
          </a:xfrm>
        </p:spPr>
        <p:txBody>
          <a:bodyPr rtlCol="0" anchor="b">
            <a:normAutofit/>
          </a:bodyPr>
          <a:lstStyle>
            <a:lvl1pPr algn="l">
              <a:defRPr sz="3600" b="1"/>
            </a:lvl1pPr>
          </a:lstStyle>
          <a:p>
            <a:pPr rtl="0"/>
            <a:r>
              <a:rPr lang="tr-TR" noProof="0"/>
              <a:t>Asıl başlık stilini düzenlemek için tıklayın</a:t>
            </a:r>
            <a:endParaRPr lang="tr-TR" noProof="0" dirty="0"/>
          </a:p>
        </p:txBody>
      </p:sp>
      <p:sp>
        <p:nvSpPr>
          <p:cNvPr id="3" name="İçerik Yer Tutucusu 2"/>
          <p:cNvSpPr>
            <a:spLocks noGrp="1"/>
          </p:cNvSpPr>
          <p:nvPr>
            <p:ph idx="1"/>
          </p:nvPr>
        </p:nvSpPr>
        <p:spPr>
          <a:xfrm>
            <a:off x="5865813" y="533400"/>
            <a:ext cx="5867400" cy="5486400"/>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tr-TR" noProof="0"/>
              <a:t>Asıl metin stillerini düzenlemek için tıklayın</a:t>
            </a:r>
          </a:p>
          <a:p>
            <a:pPr lvl="1" rtl="0"/>
            <a:r>
              <a:rPr lang="tr-TR" noProof="0"/>
              <a:t>İkinci düzey</a:t>
            </a:r>
          </a:p>
          <a:p>
            <a:pPr lvl="2" rtl="0"/>
            <a:r>
              <a:rPr lang="tr-TR" noProof="0"/>
              <a:t>Üçüncü düzey</a:t>
            </a:r>
          </a:p>
          <a:p>
            <a:pPr lvl="3" rtl="0"/>
            <a:r>
              <a:rPr lang="tr-TR" noProof="0"/>
              <a:t>Dördüncü düzey</a:t>
            </a:r>
          </a:p>
          <a:p>
            <a:pPr lvl="4" rtl="0"/>
            <a:r>
              <a:rPr lang="tr-TR" noProof="0"/>
              <a:t>Beşinci düzey</a:t>
            </a:r>
            <a:endParaRPr lang="tr-TR" noProof="0" dirty="0"/>
          </a:p>
        </p:txBody>
      </p:sp>
      <p:sp>
        <p:nvSpPr>
          <p:cNvPr id="4" name="Metin Yer Tutucusu 3"/>
          <p:cNvSpPr>
            <a:spLocks noGrp="1"/>
          </p:cNvSpPr>
          <p:nvPr>
            <p:ph type="body" sz="half" idx="2"/>
          </p:nvPr>
        </p:nvSpPr>
        <p:spPr>
          <a:xfrm>
            <a:off x="1065213" y="2209800"/>
            <a:ext cx="4114800" cy="3810000"/>
          </a:xfrm>
        </p:spPr>
        <p:txBody>
          <a:bodyPr rtlCol="0">
            <a:normAutofit/>
          </a:bodyPr>
          <a:lstStyle>
            <a:lvl1pPr marL="0" indent="0">
              <a:lnSpc>
                <a:spcPct val="110000"/>
              </a:lnSpc>
              <a:spcBef>
                <a:spcPts val="600"/>
              </a:spcBef>
              <a:buNone/>
              <a:defRPr sz="18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tıklayın</a:t>
            </a:r>
          </a:p>
        </p:txBody>
      </p:sp>
      <p:sp>
        <p:nvSpPr>
          <p:cNvPr id="6" name="Alt Bilgi Yer Tutucusu 5"/>
          <p:cNvSpPr>
            <a:spLocks noGrp="1"/>
          </p:cNvSpPr>
          <p:nvPr>
            <p:ph type="ftr" sz="quarter" idx="11"/>
          </p:nvPr>
        </p:nvSpPr>
        <p:spPr/>
        <p:txBody>
          <a:bodyPr rtlCol="0"/>
          <a:lstStyle/>
          <a:p>
            <a:pPr rtl="0"/>
            <a:r>
              <a:rPr lang="tr-TR" noProof="0" dirty="0"/>
              <a:t>Alt bilgi ekleme</a:t>
            </a:r>
          </a:p>
        </p:txBody>
      </p:sp>
      <p:sp>
        <p:nvSpPr>
          <p:cNvPr id="5" name="Tarih Yer Tutucusu 4"/>
          <p:cNvSpPr>
            <a:spLocks noGrp="1"/>
          </p:cNvSpPr>
          <p:nvPr>
            <p:ph type="dt" sz="half" idx="10"/>
          </p:nvPr>
        </p:nvSpPr>
        <p:spPr/>
        <p:txBody>
          <a:bodyPr rtlCol="0"/>
          <a:lstStyle/>
          <a:p>
            <a:pPr rtl="0"/>
            <a:fld id="{33F71C3B-11E3-4F6D-B50F-FFB8B2BEE554}" type="datetime1">
              <a:rPr lang="tr-TR" noProof="0" smtClean="0"/>
              <a:t>12.12.2020</a:t>
            </a:fld>
            <a:endParaRPr lang="tr-TR" noProof="0" dirty="0"/>
          </a:p>
        </p:txBody>
      </p:sp>
      <p:sp>
        <p:nvSpPr>
          <p:cNvPr id="7" name="Slayt Numarası Yer Tutucusu 6"/>
          <p:cNvSpPr>
            <a:spLocks noGrp="1"/>
          </p:cNvSpPr>
          <p:nvPr>
            <p:ph type="sldNum" sz="quarter" idx="12"/>
          </p:nvPr>
        </p:nvSpPr>
        <p:spPr/>
        <p:txBody>
          <a:bodyPr rtlCol="0"/>
          <a:lstStyle/>
          <a:p>
            <a:pPr rtl="0"/>
            <a:fld id="{AAEAE4A8-A6E5-453E-B946-FB774B73F48C}" type="slidenum">
              <a:rPr lang="tr-TR" noProof="0" smtClean="0"/>
              <a:t>‹#›</a:t>
            </a:fld>
            <a:endParaRPr lang="tr-TR" noProof="0" dirty="0"/>
          </a:p>
        </p:txBody>
      </p:sp>
    </p:spTree>
    <p:extLst>
      <p:ext uri="{BB962C8B-B14F-4D97-AF65-F5344CB8AC3E}">
        <p14:creationId xmlns:p14="http://schemas.microsoft.com/office/powerpoint/2010/main" val="10008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Resim Yazı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065213" y="533400"/>
            <a:ext cx="4114800" cy="1524000"/>
          </a:xfrm>
        </p:spPr>
        <p:txBody>
          <a:bodyPr rtlCol="0" anchor="b">
            <a:noAutofit/>
          </a:bodyPr>
          <a:lstStyle>
            <a:lvl1pPr algn="l">
              <a:defRPr sz="3600" b="1"/>
            </a:lvl1pPr>
          </a:lstStyle>
          <a:p>
            <a:pPr rtl="0"/>
            <a:r>
              <a:rPr lang="tr-TR" noProof="0"/>
              <a:t>Asıl başlık stilini düzenlemek için tıklayın</a:t>
            </a:r>
            <a:endParaRPr lang="tr-TR" noProof="0" dirty="0"/>
          </a:p>
        </p:txBody>
      </p:sp>
      <p:sp>
        <p:nvSpPr>
          <p:cNvPr id="3" name="Resim Yer Tutucusu 2" descr="Resim eklemek için boş yer tutucu. Yer tutucuya tıklayın ve eklemek istediğiniz resmi seçin"/>
          <p:cNvSpPr>
            <a:spLocks noGrp="1"/>
          </p:cNvSpPr>
          <p:nvPr>
            <p:ph type="pic" idx="1"/>
          </p:nvPr>
        </p:nvSpPr>
        <p:spPr>
          <a:xfrm>
            <a:off x="5865812" y="533400"/>
            <a:ext cx="5780173" cy="5791200"/>
          </a:xfrm>
          <a:ln w="50800">
            <a:solidFill>
              <a:schemeClr val="tx1">
                <a:lumMod val="65000"/>
                <a:lumOff val="35000"/>
              </a:schemeClr>
            </a:solidFill>
            <a:miter lim="800000"/>
          </a:ln>
        </p:spPr>
        <p:txBody>
          <a:bodyPr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r-TR" noProof="0"/>
              <a:t>Resim eklemek için simgeye tıklayın</a:t>
            </a:r>
            <a:endParaRPr lang="tr-TR" noProof="0" dirty="0"/>
          </a:p>
        </p:txBody>
      </p:sp>
      <p:sp>
        <p:nvSpPr>
          <p:cNvPr id="4" name="Metin Yer Tutucusu 3"/>
          <p:cNvSpPr>
            <a:spLocks noGrp="1"/>
          </p:cNvSpPr>
          <p:nvPr>
            <p:ph type="body" sz="half" idx="2"/>
          </p:nvPr>
        </p:nvSpPr>
        <p:spPr>
          <a:xfrm>
            <a:off x="1065213" y="2209800"/>
            <a:ext cx="4114800" cy="3810000"/>
          </a:xfrm>
        </p:spPr>
        <p:txBody>
          <a:bodyPr rtlCol="0">
            <a:normAutofit/>
          </a:bodyPr>
          <a:lstStyle>
            <a:lvl1pPr marL="0" indent="0">
              <a:lnSpc>
                <a:spcPct val="110000"/>
              </a:lnSpc>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tr-TR" noProof="0"/>
              <a:t>Asıl metin stillerini düzenlemek için tıklayın</a:t>
            </a:r>
          </a:p>
        </p:txBody>
      </p:sp>
    </p:spTree>
    <p:extLst>
      <p:ext uri="{BB962C8B-B14F-4D97-AF65-F5344CB8AC3E}">
        <p14:creationId xmlns:p14="http://schemas.microsoft.com/office/powerpoint/2010/main" val="57285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bwMode="auto">
          <a:xfrm>
            <a:off x="1065212" y="533400"/>
            <a:ext cx="8686801" cy="1066800"/>
          </a:xfrm>
          <a:prstGeom prst="rect">
            <a:avLst/>
          </a:prstGeom>
        </p:spPr>
        <p:txBody>
          <a:bodyPr vert="horz" lIns="91440" tIns="45720" rIns="91440" bIns="45720" rtlCol="0" anchor="b">
            <a:normAutofit/>
          </a:bodyPr>
          <a:lstStyle/>
          <a:p>
            <a:pPr rtl="0"/>
            <a:r>
              <a:rPr lang="tr-TR" noProof="0" dirty="0"/>
              <a:t>Asıl başlık stilini düzenlemek için tıklayın</a:t>
            </a:r>
          </a:p>
        </p:txBody>
      </p:sp>
      <p:sp>
        <p:nvSpPr>
          <p:cNvPr id="3" name="Metin Yer Tutucusu 2"/>
          <p:cNvSpPr>
            <a:spLocks noGrp="1"/>
          </p:cNvSpPr>
          <p:nvPr>
            <p:ph type="body" idx="1"/>
          </p:nvPr>
        </p:nvSpPr>
        <p:spPr>
          <a:xfrm>
            <a:off x="1065212" y="1828800"/>
            <a:ext cx="8686801" cy="4191000"/>
          </a:xfrm>
          <a:prstGeom prst="rect">
            <a:avLst/>
          </a:prstGeom>
        </p:spPr>
        <p:txBody>
          <a:bodyPr vert="horz" lIns="91440" tIns="45720" rIns="91440" bIns="45720" rtlCol="0">
            <a:normAutofit/>
          </a:bodyPr>
          <a:lstStyle/>
          <a:p>
            <a:pPr lvl="0" rtl="0"/>
            <a:r>
              <a:rPr lang="tr-TR" noProof="0" dirty="0"/>
              <a:t>Asıl metin stillerini düzenlemek için tıklayın</a:t>
            </a:r>
          </a:p>
          <a:p>
            <a:pPr lvl="1" rtl="0"/>
            <a:r>
              <a:rPr lang="tr-TR" noProof="0" dirty="0"/>
              <a:t>İkinci düzey</a:t>
            </a:r>
          </a:p>
          <a:p>
            <a:pPr lvl="2" rtl="0"/>
            <a:r>
              <a:rPr lang="tr-TR" noProof="0" dirty="0"/>
              <a:t>Üçüncü düzey</a:t>
            </a:r>
          </a:p>
          <a:p>
            <a:pPr lvl="3" rtl="0"/>
            <a:r>
              <a:rPr lang="tr-TR" noProof="0" dirty="0"/>
              <a:t>Dördüncü düzey</a:t>
            </a:r>
          </a:p>
          <a:p>
            <a:pPr lvl="4" rtl="0"/>
            <a:r>
              <a:rPr lang="tr-TR" noProof="0" dirty="0"/>
              <a:t>Beşinci düzey</a:t>
            </a:r>
          </a:p>
        </p:txBody>
      </p:sp>
      <p:sp>
        <p:nvSpPr>
          <p:cNvPr id="5" name="Alt Bilgi Yer Tutucusu 4"/>
          <p:cNvSpPr>
            <a:spLocks noGrp="1"/>
          </p:cNvSpPr>
          <p:nvPr>
            <p:ph type="ftr" sz="quarter" idx="3"/>
          </p:nvPr>
        </p:nvSpPr>
        <p:spPr>
          <a:xfrm>
            <a:off x="1065213" y="6155267"/>
            <a:ext cx="5653087" cy="273049"/>
          </a:xfrm>
          <a:prstGeom prst="rect">
            <a:avLst/>
          </a:prstGeom>
        </p:spPr>
        <p:txBody>
          <a:bodyPr vert="horz" lIns="91440" tIns="45720" rIns="91440" bIns="45720" rtlCol="0" anchor="ctr"/>
          <a:lstStyle>
            <a:lvl1pPr algn="l">
              <a:defRPr sz="1100">
                <a:solidFill>
                  <a:schemeClr val="tx1"/>
                </a:solidFill>
              </a:defRPr>
            </a:lvl1pPr>
          </a:lstStyle>
          <a:p>
            <a:pPr rtl="0"/>
            <a:r>
              <a:rPr lang="tr-TR" noProof="0" dirty="0"/>
              <a:t>Alt bilgi ekleme</a:t>
            </a:r>
          </a:p>
        </p:txBody>
      </p:sp>
      <p:sp>
        <p:nvSpPr>
          <p:cNvPr id="4" name="Tarih Yer Tutucusu 3"/>
          <p:cNvSpPr>
            <a:spLocks noGrp="1"/>
          </p:cNvSpPr>
          <p:nvPr>
            <p:ph type="dt" sz="half" idx="2"/>
          </p:nvPr>
        </p:nvSpPr>
        <p:spPr>
          <a:xfrm>
            <a:off x="6932612" y="6155267"/>
            <a:ext cx="1371600" cy="273049"/>
          </a:xfrm>
          <a:prstGeom prst="rect">
            <a:avLst/>
          </a:prstGeom>
        </p:spPr>
        <p:txBody>
          <a:bodyPr vert="horz" lIns="91440" tIns="45720" rIns="91440" bIns="45720" rtlCol="0" anchor="ctr"/>
          <a:lstStyle>
            <a:lvl1pPr algn="r">
              <a:defRPr sz="1100">
                <a:solidFill>
                  <a:schemeClr val="tx1"/>
                </a:solidFill>
              </a:defRPr>
            </a:lvl1pPr>
          </a:lstStyle>
          <a:p>
            <a:pPr rtl="0"/>
            <a:fld id="{43A24C87-7983-4744-B706-3B73BE24155E}" type="datetime1">
              <a:rPr lang="tr-TR" noProof="0" smtClean="0"/>
              <a:t>12.12.2020</a:t>
            </a:fld>
            <a:endParaRPr lang="tr-TR" noProof="0" dirty="0"/>
          </a:p>
        </p:txBody>
      </p:sp>
      <p:sp>
        <p:nvSpPr>
          <p:cNvPr id="6" name="Slayt Numarası Yer Tutucusu 5"/>
          <p:cNvSpPr>
            <a:spLocks noGrp="1"/>
          </p:cNvSpPr>
          <p:nvPr>
            <p:ph type="sldNum" sz="quarter" idx="4"/>
          </p:nvPr>
        </p:nvSpPr>
        <p:spPr>
          <a:xfrm>
            <a:off x="8532812" y="6155267"/>
            <a:ext cx="1219201" cy="273049"/>
          </a:xfrm>
          <a:prstGeom prst="rect">
            <a:avLst/>
          </a:prstGeom>
        </p:spPr>
        <p:txBody>
          <a:bodyPr vert="horz" lIns="91440" tIns="45720" rIns="91440" bIns="45720" rtlCol="0" anchor="ctr"/>
          <a:lstStyle>
            <a:lvl1pPr algn="r">
              <a:defRPr sz="1100">
                <a:solidFill>
                  <a:schemeClr val="tx1"/>
                </a:solidFill>
              </a:defRPr>
            </a:lvl1pPr>
          </a:lstStyle>
          <a:p>
            <a:pPr rtl="0"/>
            <a:fld id="{AAEAE4A8-A6E5-453E-B946-FB774B73F48C}" type="slidenum">
              <a:rPr lang="tr-TR" noProof="0" smtClean="0"/>
              <a:pPr/>
              <a:t>‹#›</a:t>
            </a:fld>
            <a:endParaRPr lang="tr-TR" noProof="0" dirty="0"/>
          </a:p>
        </p:txBody>
      </p:sp>
    </p:spTree>
    <p:extLst>
      <p:ext uri="{BB962C8B-B14F-4D97-AF65-F5344CB8AC3E}">
        <p14:creationId xmlns:p14="http://schemas.microsoft.com/office/powerpoint/2010/main" val="1327670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lumMod val="65000"/>
            <a:lumOff val="35000"/>
          </a:schemeClr>
        </a:buClr>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Clr>
          <a:schemeClr val="tx1">
            <a:lumMod val="65000"/>
            <a:lumOff val="35000"/>
          </a:schemeClr>
        </a:buClr>
        <a:buSzPct val="80000"/>
        <a:buFont typeface="Arial" pitchFamily="34" charset="0"/>
        <a:buChar char="•"/>
        <a:defRPr sz="1800" kern="1200">
          <a:solidFill>
            <a:schemeClr val="tx1"/>
          </a:solidFill>
          <a:latin typeface="+mn-lt"/>
          <a:ea typeface="+mn-ea"/>
          <a:cs typeface="+mn-cs"/>
        </a:defRPr>
      </a:lvl2pPr>
      <a:lvl3pPr marL="77724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6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4pPr>
      <a:lvl5pPr marL="1097280" indent="-137160" algn="l" defTabSz="914400" rtl="0" eaLnBrk="1" latinLnBrk="0" hangingPunct="1">
        <a:lnSpc>
          <a:spcPct val="90000"/>
        </a:lnSpc>
        <a:spcBef>
          <a:spcPts val="600"/>
        </a:spcBef>
        <a:buClr>
          <a:schemeClr val="tx1">
            <a:lumMod val="65000"/>
            <a:lumOff val="35000"/>
          </a:schemeClr>
        </a:buClr>
        <a:buSzPct val="80000"/>
        <a:buFont typeface="Arial" pitchFamily="34" charset="0"/>
        <a:buChar char="•"/>
        <a:defRPr sz="1400" kern="1200">
          <a:solidFill>
            <a:schemeClr val="tx1"/>
          </a:solidFill>
          <a:latin typeface="+mn-lt"/>
          <a:ea typeface="+mn-ea"/>
          <a:cs typeface="+mn-cs"/>
        </a:defRPr>
      </a:lvl5pPr>
      <a:lvl6pPr marL="123444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6pPr>
      <a:lvl7pPr marL="137160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7pPr>
      <a:lvl8pPr marL="150876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8pPr>
      <a:lvl9pPr marL="1645920" indent="-137160" algn="l" defTabSz="914400" rtl="0" eaLnBrk="1" latinLnBrk="0" hangingPunct="1">
        <a:spcBef>
          <a:spcPts val="600"/>
        </a:spcBef>
        <a:buSzPct val="80000"/>
        <a:buFont typeface="Arial" pitchFamily="34" charset="0"/>
        <a:buChar char="•"/>
        <a:defRPr sz="1400" kern="120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thekoray.com/inovasyon-ve-inovasyon-turleri-nelerdir/"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karliisfikirleri.com/yeni-ve-yaratici-inovasyon-ornekleri/"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oulwithwindows.blogspot.com/2011/06/cool-book-storage.html" TargetMode="External"/><Relationship Id="rId7" Type="http://schemas.openxmlformats.org/officeDocument/2006/relationships/hyperlink" Target="http://www.bilgimanya.com/inovasyon-nedir-16-02-2013/15956/" TargetMode="Externa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www.theverge.com/circuitbreaker/2017/7/5/15923476/volterman-smart-wallet-anti-theft-camera-indiegogo" TargetMode="External"/><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hyperlink" Target="http://temelaksoy.com/kimler-inovasyon-yapabilir"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sevilensozler.com/oku-hayal-gucu-guc-verir-hayal-gucu-her-seydir-sizi-bekleyen-guzelliklerin-o-29448.aspx" TargetMode="External"/><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tmp"/><Relationship Id="rId4" Type="http://schemas.openxmlformats.org/officeDocument/2006/relationships/image" Target="../media/image4.tm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tmp"/><Relationship Id="rId4" Type="http://schemas.openxmlformats.org/officeDocument/2006/relationships/image" Target="../media/image7.tm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tmp"/><Relationship Id="rId4" Type="http://schemas.openxmlformats.org/officeDocument/2006/relationships/image" Target="../media/image10.tmp"/></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p:nvPr>
        </p:nvSpPr>
        <p:spPr>
          <a:xfrm>
            <a:off x="981844" y="533400"/>
            <a:ext cx="7344816" cy="2514601"/>
          </a:xfrm>
        </p:spPr>
        <p:txBody>
          <a:bodyPr rtlCol="0">
            <a:normAutofit fontScale="90000"/>
          </a:bodyPr>
          <a:lstStyle/>
          <a:p>
            <a:pPr algn="ctr" rtl="0">
              <a:lnSpc>
                <a:spcPct val="100000"/>
              </a:lnSpc>
            </a:pPr>
            <a:r>
              <a:rPr lang="tr-TR" dirty="0"/>
              <a:t/>
            </a:r>
            <a:br>
              <a:rPr lang="tr-TR" dirty="0"/>
            </a:br>
            <a:r>
              <a:rPr lang="tr-TR" dirty="0">
                <a:solidFill>
                  <a:srgbClr val="FF0000"/>
                </a:solidFill>
              </a:rPr>
              <a:t>8.SINIF</a:t>
            </a:r>
            <a:r>
              <a:rPr lang="tr-TR" dirty="0"/>
              <a:t/>
            </a:r>
            <a:br>
              <a:rPr lang="tr-TR" dirty="0"/>
            </a:br>
            <a:r>
              <a:rPr lang="tr-TR" dirty="0"/>
              <a:t>TEKNOLOJİ VE TASARIMIN TEMELLERİ</a:t>
            </a:r>
          </a:p>
        </p:txBody>
      </p:sp>
      <p:sp>
        <p:nvSpPr>
          <p:cNvPr id="3" name="İçerik Yer Tutucusu 2"/>
          <p:cNvSpPr>
            <a:spLocks noGrp="1"/>
          </p:cNvSpPr>
          <p:nvPr>
            <p:ph type="subTitle" idx="1"/>
          </p:nvPr>
        </p:nvSpPr>
        <p:spPr>
          <a:xfrm>
            <a:off x="1065212" y="3810000"/>
            <a:ext cx="6253336" cy="1635224"/>
          </a:xfrm>
        </p:spPr>
        <p:txBody>
          <a:bodyPr rtlCol="0"/>
          <a:lstStyle/>
          <a:p>
            <a:pPr algn="ctr" rtl="0"/>
            <a:r>
              <a:rPr lang="tr-TR" dirty="0" err="1"/>
              <a:t>İnovatif</a:t>
            </a:r>
            <a:r>
              <a:rPr lang="tr-TR" dirty="0"/>
              <a:t> Düşüncenin Geliştirilmesi </a:t>
            </a:r>
          </a:p>
          <a:p>
            <a:pPr algn="ctr" rtl="0"/>
            <a:r>
              <a:rPr lang="tr-TR" dirty="0"/>
              <a:t>Ve Fikirlerin Korunması…</a:t>
            </a:r>
          </a:p>
        </p:txBody>
      </p:sp>
    </p:spTree>
    <p:extLst>
      <p:ext uri="{BB962C8B-B14F-4D97-AF65-F5344CB8AC3E}">
        <p14:creationId xmlns:p14="http://schemas.microsoft.com/office/powerpoint/2010/main" val="36581281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pPr rtl="0"/>
            <a:r>
              <a:rPr lang="tr-TR" dirty="0"/>
              <a:t>Sıra sizde !!!!</a:t>
            </a:r>
          </a:p>
        </p:txBody>
      </p:sp>
      <p:sp>
        <p:nvSpPr>
          <p:cNvPr id="3" name="İçerik Yer Tutucusu 2"/>
          <p:cNvSpPr>
            <a:spLocks noGrp="1"/>
          </p:cNvSpPr>
          <p:nvPr>
            <p:ph idx="1"/>
          </p:nvPr>
        </p:nvSpPr>
        <p:spPr/>
        <p:txBody>
          <a:bodyPr rtlCol="0"/>
          <a:lstStyle/>
          <a:p>
            <a:pPr marL="45720" indent="0">
              <a:buNone/>
            </a:pPr>
            <a:r>
              <a:rPr lang="tr-TR" sz="3200" i="1" dirty="0"/>
              <a:t>ON YIL SONRA BİSİKLETLER NASIL OLABİLİR? </a:t>
            </a:r>
          </a:p>
          <a:p>
            <a:pPr marL="45720" indent="0">
              <a:buNone/>
            </a:pPr>
            <a:r>
              <a:rPr lang="tr-TR" sz="3200" i="1" dirty="0"/>
              <a:t>ÖZELLİKLERİ NELER OLABİLİR?</a:t>
            </a:r>
          </a:p>
          <a:p>
            <a:pPr marL="45720" indent="0">
              <a:buNone/>
            </a:pPr>
            <a:endParaRPr lang="tr-TR" sz="3200" i="1" dirty="0"/>
          </a:p>
          <a:p>
            <a:pPr marL="45720" indent="0">
              <a:buNone/>
            </a:pPr>
            <a:r>
              <a:rPr lang="tr-TR" sz="3200" u="sng" dirty="0"/>
              <a:t>DÜŞÜNÜN, FİKİRLERİNİZİ YAZARAK VE ÇİZEREK ANLATINIZ…</a:t>
            </a:r>
          </a:p>
          <a:p>
            <a:pPr marL="45720" indent="0" rtl="0">
              <a:buNone/>
            </a:pPr>
            <a:endParaRPr lang="tr-TR" dirty="0"/>
          </a:p>
        </p:txBody>
      </p:sp>
    </p:spTree>
    <p:extLst>
      <p:ext uri="{BB962C8B-B14F-4D97-AF65-F5344CB8AC3E}">
        <p14:creationId xmlns:p14="http://schemas.microsoft.com/office/powerpoint/2010/main" val="42592462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0535BCB-AA77-48C3-AF68-D4E6B4A0B059}"/>
              </a:ext>
            </a:extLst>
          </p:cNvPr>
          <p:cNvSpPr>
            <a:spLocks noGrp="1"/>
          </p:cNvSpPr>
          <p:nvPr>
            <p:ph type="title"/>
          </p:nvPr>
        </p:nvSpPr>
        <p:spPr/>
        <p:txBody>
          <a:bodyPr/>
          <a:lstStyle/>
          <a:p>
            <a:r>
              <a:rPr lang="tr-TR" dirty="0"/>
              <a:t>İNOVASYON ÇEŞİTLERİ</a:t>
            </a:r>
          </a:p>
        </p:txBody>
      </p:sp>
      <p:sp>
        <p:nvSpPr>
          <p:cNvPr id="3" name="İçerik Yer Tutucusu 2">
            <a:extLst>
              <a:ext uri="{FF2B5EF4-FFF2-40B4-BE49-F238E27FC236}">
                <a16:creationId xmlns:a16="http://schemas.microsoft.com/office/drawing/2014/main" id="{E8449E5E-5DF4-4574-B2DC-ABFF369F1DB9}"/>
              </a:ext>
            </a:extLst>
          </p:cNvPr>
          <p:cNvSpPr>
            <a:spLocks noGrp="1"/>
          </p:cNvSpPr>
          <p:nvPr>
            <p:ph idx="1"/>
          </p:nvPr>
        </p:nvSpPr>
        <p:spPr/>
        <p:txBody>
          <a:bodyPr/>
          <a:lstStyle/>
          <a:p>
            <a:pPr marL="45720" indent="0">
              <a:buNone/>
            </a:pPr>
            <a:r>
              <a:rPr lang="tr-TR" sz="3200" b="1" i="1" dirty="0"/>
              <a:t>1.Ürün </a:t>
            </a:r>
            <a:r>
              <a:rPr lang="tr-TR" sz="3200" b="1" i="1" dirty="0" err="1"/>
              <a:t>İnovasyonu</a:t>
            </a:r>
            <a:r>
              <a:rPr lang="tr-TR" sz="3200" b="1" i="1" dirty="0"/>
              <a:t> </a:t>
            </a:r>
            <a:r>
              <a:rPr lang="tr-TR" i="1" dirty="0"/>
              <a:t>; Bir şirket tarafından üretilen fiziksel  ürünler de, yapılan değişiklik ve iyileştirmelere </a:t>
            </a:r>
            <a:r>
              <a:rPr lang="tr-TR" i="1" dirty="0">
                <a:solidFill>
                  <a:srgbClr val="FF0000"/>
                </a:solidFill>
              </a:rPr>
              <a:t>Ürün </a:t>
            </a:r>
            <a:r>
              <a:rPr lang="tr-TR" i="1" dirty="0" err="1">
                <a:solidFill>
                  <a:srgbClr val="FF0000"/>
                </a:solidFill>
              </a:rPr>
              <a:t>inovasyonu</a:t>
            </a:r>
            <a:r>
              <a:rPr lang="tr-TR" i="1" dirty="0">
                <a:solidFill>
                  <a:srgbClr val="FF0000"/>
                </a:solidFill>
              </a:rPr>
              <a:t> </a:t>
            </a:r>
            <a:r>
              <a:rPr lang="tr-TR" i="1" dirty="0"/>
              <a:t>denilmektedir. Buna bir örnek verecek olursak; ben de bir çok insan gibi işten geldikten sonra ayaklarımın altına bir şey koyup uzun oturmaktan keyif alırım. Ama ayağımın altına kafamı koyduğum yastığı koymam. İlginç olan ayağımı koyduğum yastığı belirler ve genel de onu ararım. Peki biraz düşünelim bir yastık firması benim gibi düşünenler için ayak yastığı diye bir ürün çıkarsa bu ürün </a:t>
            </a:r>
            <a:r>
              <a:rPr lang="tr-TR" i="1" dirty="0" err="1"/>
              <a:t>inovasyonu</a:t>
            </a:r>
            <a:r>
              <a:rPr lang="tr-TR" i="1" dirty="0"/>
              <a:t> olur. Aynı zaman da yastık piyasasına böyle bir ürün ilk gireceği için konumlandırma konusunda da güzel başarılar elde edebilir.</a:t>
            </a:r>
          </a:p>
        </p:txBody>
      </p:sp>
      <p:pic>
        <p:nvPicPr>
          <p:cNvPr id="5" name="Resim 4" descr="ulaşım, bina, tekerlek içeren bir resim&#10;&#10;Açıklama otomatik olarak oluşturuldu">
            <a:extLst>
              <a:ext uri="{FF2B5EF4-FFF2-40B4-BE49-F238E27FC236}">
                <a16:creationId xmlns:a16="http://schemas.microsoft.com/office/drawing/2014/main" id="{1305545F-102B-4155-B7D2-2F89F90295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341884" y="4725144"/>
            <a:ext cx="8208912" cy="1762371"/>
          </a:xfrm>
          <a:prstGeom prst="rect">
            <a:avLst/>
          </a:prstGeom>
        </p:spPr>
      </p:pic>
    </p:spTree>
    <p:extLst>
      <p:ext uri="{BB962C8B-B14F-4D97-AF65-F5344CB8AC3E}">
        <p14:creationId xmlns:p14="http://schemas.microsoft.com/office/powerpoint/2010/main" val="86893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0535BCB-AA77-48C3-AF68-D4E6B4A0B059}"/>
              </a:ext>
            </a:extLst>
          </p:cNvPr>
          <p:cNvSpPr>
            <a:spLocks noGrp="1"/>
          </p:cNvSpPr>
          <p:nvPr>
            <p:ph type="title"/>
          </p:nvPr>
        </p:nvSpPr>
        <p:spPr>
          <a:xfrm>
            <a:off x="1065212" y="116632"/>
            <a:ext cx="8686801" cy="936104"/>
          </a:xfrm>
        </p:spPr>
        <p:txBody>
          <a:bodyPr>
            <a:normAutofit/>
          </a:bodyPr>
          <a:lstStyle/>
          <a:p>
            <a:r>
              <a:rPr lang="tr-TR" dirty="0"/>
              <a:t>İNOVASYON ÇEŞİTLERİ</a:t>
            </a:r>
          </a:p>
        </p:txBody>
      </p:sp>
      <p:sp>
        <p:nvSpPr>
          <p:cNvPr id="6" name="İçerik Yer Tutucusu 5">
            <a:extLst>
              <a:ext uri="{FF2B5EF4-FFF2-40B4-BE49-F238E27FC236}">
                <a16:creationId xmlns:a16="http://schemas.microsoft.com/office/drawing/2014/main" id="{44F92DA2-6B21-41A2-8214-ADB76F03AD0B}"/>
              </a:ext>
            </a:extLst>
          </p:cNvPr>
          <p:cNvSpPr>
            <a:spLocks noGrp="1"/>
          </p:cNvSpPr>
          <p:nvPr>
            <p:ph idx="1"/>
          </p:nvPr>
        </p:nvSpPr>
        <p:spPr>
          <a:xfrm>
            <a:off x="909836" y="1052736"/>
            <a:ext cx="8842177" cy="4967064"/>
          </a:xfrm>
        </p:spPr>
        <p:txBody>
          <a:bodyPr/>
          <a:lstStyle/>
          <a:p>
            <a:pPr marL="45720" indent="0">
              <a:buNone/>
            </a:pPr>
            <a:r>
              <a:rPr lang="tr-TR" sz="3200" b="1" i="1" dirty="0"/>
              <a:t>2.Hizmet </a:t>
            </a:r>
            <a:r>
              <a:rPr lang="tr-TR" sz="3200" b="1" i="1" dirty="0" err="1"/>
              <a:t>İnovasyonu</a:t>
            </a:r>
            <a:r>
              <a:rPr lang="tr-TR" sz="3200" b="1" i="1" dirty="0"/>
              <a:t> ; </a:t>
            </a:r>
            <a:r>
              <a:rPr lang="tr-TR" dirty="0"/>
              <a:t>Kimi şirketler elle tutulur ürünün haricinde sadece hizmet, veya ürün ile hizmeti aynı anda verebilir. Örneğin oteller hizmet verirken restoranlar ise hem hizmet hem de verdiği yemekler ile ürün sunmaktadır. </a:t>
            </a:r>
          </a:p>
          <a:p>
            <a:pPr marL="45720" indent="0">
              <a:buNone/>
            </a:pPr>
            <a:r>
              <a:rPr lang="tr-TR" dirty="0"/>
              <a:t>Hizmet veren şirketlere verdiğimiz otel örneğinden yola çıkarsak. Bir otel verdiği hizmet kalitesini kullanıcılarına sunmak için sanal gerçeklik gözlükleri ile bir eğlence merkezi sunması otel hizmetinin dışında eğlence hizmeti vererek yeni bir şey eklemiş olur.</a:t>
            </a:r>
          </a:p>
        </p:txBody>
      </p:sp>
      <p:pic>
        <p:nvPicPr>
          <p:cNvPr id="8" name="Resim 7" descr="iç mekan, tablo içeren bir resim&#10;&#10;Açıklama otomatik olarak oluşturuldu">
            <a:extLst>
              <a:ext uri="{FF2B5EF4-FFF2-40B4-BE49-F238E27FC236}">
                <a16:creationId xmlns:a16="http://schemas.microsoft.com/office/drawing/2014/main" id="{4C358402-3AC0-4D0C-9D39-68C616BC89D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065212" y="3789040"/>
            <a:ext cx="8557592" cy="2533650"/>
          </a:xfrm>
          <a:prstGeom prst="rect">
            <a:avLst/>
          </a:prstGeom>
        </p:spPr>
      </p:pic>
    </p:spTree>
    <p:extLst>
      <p:ext uri="{BB962C8B-B14F-4D97-AF65-F5344CB8AC3E}">
        <p14:creationId xmlns:p14="http://schemas.microsoft.com/office/powerpoint/2010/main" val="3079683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1191F68-DDDA-44B1-9787-39B0F6376668}"/>
              </a:ext>
            </a:extLst>
          </p:cNvPr>
          <p:cNvSpPr>
            <a:spLocks noGrp="1"/>
          </p:cNvSpPr>
          <p:nvPr>
            <p:ph type="title"/>
          </p:nvPr>
        </p:nvSpPr>
        <p:spPr/>
        <p:txBody>
          <a:bodyPr/>
          <a:lstStyle/>
          <a:p>
            <a:r>
              <a:rPr lang="tr-TR" dirty="0" err="1"/>
              <a:t>İnovasyon</a:t>
            </a:r>
            <a:r>
              <a:rPr lang="tr-TR" dirty="0"/>
              <a:t> çeşitleri</a:t>
            </a:r>
          </a:p>
        </p:txBody>
      </p:sp>
      <p:sp>
        <p:nvSpPr>
          <p:cNvPr id="3" name="İçerik Yer Tutucusu 2">
            <a:extLst>
              <a:ext uri="{FF2B5EF4-FFF2-40B4-BE49-F238E27FC236}">
                <a16:creationId xmlns:a16="http://schemas.microsoft.com/office/drawing/2014/main" id="{FB4DA559-7230-4E1E-8F0B-8E7AF9CD5994}"/>
              </a:ext>
            </a:extLst>
          </p:cNvPr>
          <p:cNvSpPr>
            <a:spLocks noGrp="1"/>
          </p:cNvSpPr>
          <p:nvPr>
            <p:ph idx="1"/>
          </p:nvPr>
        </p:nvSpPr>
        <p:spPr/>
        <p:txBody>
          <a:bodyPr/>
          <a:lstStyle/>
          <a:p>
            <a:pPr marL="45720" indent="0">
              <a:buNone/>
            </a:pPr>
            <a:r>
              <a:rPr lang="tr-TR" sz="3200" i="1" dirty="0"/>
              <a:t>3.Pazarlama </a:t>
            </a:r>
            <a:r>
              <a:rPr lang="tr-TR" sz="3200" i="1" dirty="0" err="1"/>
              <a:t>İnovasyonu</a:t>
            </a:r>
            <a:r>
              <a:rPr lang="tr-TR" sz="3200" i="1" dirty="0"/>
              <a:t> </a:t>
            </a:r>
            <a:r>
              <a:rPr lang="tr-TR" i="1" dirty="0"/>
              <a:t>; Şirketlerin verdiği mevcut ürünleri farklılık yaratarak Pazar payını arttırmak için ve insanların aklına yer etmek için verdiği sistemlerdir. Mesela otel örneğimizden  devam edecek olursak, </a:t>
            </a:r>
            <a:r>
              <a:rPr lang="tr-TR" i="1" dirty="0" err="1"/>
              <a:t>Tv</a:t>
            </a:r>
            <a:r>
              <a:rPr lang="tr-TR" i="1" dirty="0"/>
              <a:t> reklamları yerine, oteli 360 derecelik yeni kameralar ile çekip sanal gerçeklik sistemi ile sanki müşterileri otelin içindeymiş gibi tanıtım yapması, yeni bir pazarlama faaliyetidir. Bununla beraber, bir giyim şirketinin internet satış siteleri veya sosyal medya pazarlamasını kullanmak o şirket için bir pazarlama </a:t>
            </a:r>
            <a:r>
              <a:rPr lang="tr-TR" i="1" dirty="0" err="1"/>
              <a:t>inovasyonudur</a:t>
            </a:r>
            <a:r>
              <a:rPr lang="tr-TR" i="1" dirty="0"/>
              <a:t>.</a:t>
            </a:r>
          </a:p>
        </p:txBody>
      </p:sp>
      <p:pic>
        <p:nvPicPr>
          <p:cNvPr id="13" name="Resim 12" descr="yiyecek içeren bir resim&#10;&#10;Açıklama otomatik olarak oluşturuldu">
            <a:extLst>
              <a:ext uri="{FF2B5EF4-FFF2-40B4-BE49-F238E27FC236}">
                <a16:creationId xmlns:a16="http://schemas.microsoft.com/office/drawing/2014/main" id="{045950DE-9085-4DD4-AB98-E4D612D29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292" y="4350971"/>
            <a:ext cx="3568926" cy="1973629"/>
          </a:xfrm>
          <a:prstGeom prst="rect">
            <a:avLst/>
          </a:prstGeom>
        </p:spPr>
      </p:pic>
      <p:pic>
        <p:nvPicPr>
          <p:cNvPr id="15" name="Resim 14" descr="kişi, adam, tutma, açık hava içeren bir resim&#10;&#10;Açıklama otomatik olarak oluşturuldu">
            <a:extLst>
              <a:ext uri="{FF2B5EF4-FFF2-40B4-BE49-F238E27FC236}">
                <a16:creationId xmlns:a16="http://schemas.microsoft.com/office/drawing/2014/main" id="{CA50159F-3113-433D-9C81-034D7585B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8" y="4350971"/>
            <a:ext cx="3568926" cy="1897429"/>
          </a:xfrm>
          <a:prstGeom prst="rect">
            <a:avLst/>
          </a:prstGeom>
        </p:spPr>
      </p:pic>
    </p:spTree>
    <p:extLst>
      <p:ext uri="{BB962C8B-B14F-4D97-AF65-F5344CB8AC3E}">
        <p14:creationId xmlns:p14="http://schemas.microsoft.com/office/powerpoint/2010/main" val="39707889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1191F68-DDDA-44B1-9787-39B0F6376668}"/>
              </a:ext>
            </a:extLst>
          </p:cNvPr>
          <p:cNvSpPr>
            <a:spLocks noGrp="1"/>
          </p:cNvSpPr>
          <p:nvPr>
            <p:ph type="title"/>
          </p:nvPr>
        </p:nvSpPr>
        <p:spPr>
          <a:xfrm>
            <a:off x="1065212" y="116632"/>
            <a:ext cx="8686801" cy="576064"/>
          </a:xfrm>
        </p:spPr>
        <p:txBody>
          <a:bodyPr>
            <a:normAutofit fontScale="90000"/>
          </a:bodyPr>
          <a:lstStyle/>
          <a:p>
            <a:r>
              <a:rPr lang="tr-TR" dirty="0" err="1"/>
              <a:t>İnovasyon</a:t>
            </a:r>
            <a:r>
              <a:rPr lang="tr-TR" dirty="0"/>
              <a:t> çeşitleri</a:t>
            </a:r>
          </a:p>
        </p:txBody>
      </p:sp>
      <p:sp>
        <p:nvSpPr>
          <p:cNvPr id="3" name="İçerik Yer Tutucusu 2">
            <a:extLst>
              <a:ext uri="{FF2B5EF4-FFF2-40B4-BE49-F238E27FC236}">
                <a16:creationId xmlns:a16="http://schemas.microsoft.com/office/drawing/2014/main" id="{FB4DA559-7230-4E1E-8F0B-8E7AF9CD5994}"/>
              </a:ext>
            </a:extLst>
          </p:cNvPr>
          <p:cNvSpPr>
            <a:spLocks noGrp="1"/>
          </p:cNvSpPr>
          <p:nvPr>
            <p:ph idx="1"/>
          </p:nvPr>
        </p:nvSpPr>
        <p:spPr>
          <a:xfrm>
            <a:off x="1065212" y="692696"/>
            <a:ext cx="8686801" cy="5327104"/>
          </a:xfrm>
        </p:spPr>
        <p:txBody>
          <a:bodyPr>
            <a:normAutofit/>
          </a:bodyPr>
          <a:lstStyle/>
          <a:p>
            <a:pPr marL="45720" indent="0">
              <a:buNone/>
            </a:pPr>
            <a:r>
              <a:rPr lang="tr-TR" sz="3200" b="1" i="1" dirty="0"/>
              <a:t>4.Organizasyon </a:t>
            </a:r>
            <a:r>
              <a:rPr lang="tr-TR" sz="3200" b="1" i="1" dirty="0" err="1"/>
              <a:t>İnovasyonu</a:t>
            </a:r>
            <a:r>
              <a:rPr lang="tr-TR" sz="3200" b="1" i="1" dirty="0"/>
              <a:t> ; </a:t>
            </a:r>
            <a:r>
              <a:rPr lang="tr-TR" i="1" dirty="0"/>
              <a:t>Bizim ülkemiz de hala çok yeni ve bilinmeyen bir sistem olsa da, şirketin işleyişi ile ilgili yapılan yenilik ve değişiklikler sonucunda kar sağlamak için yapılan sistemlerdir. Bunlar üretim maliyetlerini düşürmesi, personelin daha iyi çalışması için etkin stratejiler belirlenmesi, aynı iş gücü ile daha fazla üretim yapması şeklinde sıralanabilir. Organizasyon </a:t>
            </a:r>
            <a:r>
              <a:rPr lang="tr-TR" i="1" dirty="0" err="1"/>
              <a:t>inovasyonunu</a:t>
            </a:r>
            <a:r>
              <a:rPr lang="tr-TR" i="1" dirty="0"/>
              <a:t> 2 ye ayırabiliriz. Ve aynı anda ikisinin kullanılması muazzam sonuçlar doğurabilir.</a:t>
            </a:r>
          </a:p>
          <a:p>
            <a:pPr marL="45720" indent="0">
              <a:buNone/>
            </a:pPr>
            <a:r>
              <a:rPr lang="tr-TR" i="1" dirty="0"/>
              <a:t>◦Bir </a:t>
            </a:r>
            <a:r>
              <a:rPr lang="tr-TR" i="1" dirty="0" err="1"/>
              <a:t>japon</a:t>
            </a:r>
            <a:r>
              <a:rPr lang="tr-TR" i="1" dirty="0"/>
              <a:t> firmasının 1990 yıllarında geliştirdiği sürekli iyileştirme sistemine bu gün bizler </a:t>
            </a:r>
            <a:r>
              <a:rPr lang="tr-TR" i="1" dirty="0" err="1"/>
              <a:t>kaizen</a:t>
            </a:r>
            <a:r>
              <a:rPr lang="tr-TR" i="1" dirty="0"/>
              <a:t> demekteyiz. Bu yöntemde o şirkette çalışan herkes yaptığı işi sürekli olarak geliştirme ve iyileştirmek için fikir üretir. Bu fikirler yöneticiler tarafından değerlendirilerek başarılı bulunanlar faaliyete alınır.</a:t>
            </a:r>
          </a:p>
          <a:p>
            <a:pPr marL="45720" indent="0">
              <a:buNone/>
            </a:pPr>
            <a:r>
              <a:rPr lang="tr-TR" i="1" dirty="0"/>
              <a:t>◦Bir diğer yöntem ise büyük şirketlerin dışarıdan yönetim danışmanı veya </a:t>
            </a:r>
            <a:r>
              <a:rPr lang="tr-TR" i="1" dirty="0" err="1"/>
              <a:t>inovasyon</a:t>
            </a:r>
            <a:r>
              <a:rPr lang="tr-TR" i="1" dirty="0"/>
              <a:t> danışmanı tutarak mevcut yönetim sistemini değiştirmesi ve karlılığını arttırması şeklindedir</a:t>
            </a:r>
          </a:p>
          <a:p>
            <a:pPr marL="45720" indent="0">
              <a:buNone/>
            </a:pPr>
            <a:endParaRPr lang="tr-TR" i="1" dirty="0"/>
          </a:p>
          <a:p>
            <a:pPr marL="45720" indent="0">
              <a:buNone/>
            </a:pPr>
            <a:endParaRPr lang="tr-TR" i="1" dirty="0"/>
          </a:p>
        </p:txBody>
      </p:sp>
    </p:spTree>
    <p:extLst>
      <p:ext uri="{BB962C8B-B14F-4D97-AF65-F5344CB8AC3E}">
        <p14:creationId xmlns:p14="http://schemas.microsoft.com/office/powerpoint/2010/main" val="10041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3A2806C-7549-4652-B80C-A4907DF76DD2}"/>
              </a:ext>
            </a:extLst>
          </p:cNvPr>
          <p:cNvSpPr>
            <a:spLocks noGrp="1"/>
          </p:cNvSpPr>
          <p:nvPr>
            <p:ph type="title"/>
          </p:nvPr>
        </p:nvSpPr>
        <p:spPr/>
        <p:txBody>
          <a:bodyPr/>
          <a:lstStyle/>
          <a:p>
            <a:r>
              <a:rPr lang="tr-TR" dirty="0"/>
              <a:t>Etkinlik 2</a:t>
            </a:r>
          </a:p>
        </p:txBody>
      </p:sp>
      <p:sp>
        <p:nvSpPr>
          <p:cNvPr id="3" name="İçerik Yer Tutucusu 2">
            <a:extLst>
              <a:ext uri="{FF2B5EF4-FFF2-40B4-BE49-F238E27FC236}">
                <a16:creationId xmlns:a16="http://schemas.microsoft.com/office/drawing/2014/main" id="{08E69738-C9C2-469D-8532-50BE310D2DF1}"/>
              </a:ext>
            </a:extLst>
          </p:cNvPr>
          <p:cNvSpPr>
            <a:spLocks noGrp="1"/>
          </p:cNvSpPr>
          <p:nvPr>
            <p:ph idx="1"/>
          </p:nvPr>
        </p:nvSpPr>
        <p:spPr/>
        <p:txBody>
          <a:bodyPr>
            <a:noAutofit/>
          </a:bodyPr>
          <a:lstStyle/>
          <a:p>
            <a:pPr marL="45720" indent="0">
              <a:buNone/>
            </a:pPr>
            <a:r>
              <a:rPr lang="tr-TR" sz="4000" i="1" dirty="0"/>
              <a:t>Dörder kişilik grup oluşturalım. </a:t>
            </a:r>
          </a:p>
          <a:p>
            <a:pPr marL="45720" indent="0">
              <a:buNone/>
            </a:pPr>
            <a:r>
              <a:rPr lang="tr-TR" sz="4000" i="1" dirty="0"/>
              <a:t>Bütün çocukların hem öğrenebileceği hem de eğlenebileceği bir okul tasarlayın!!!!</a:t>
            </a:r>
          </a:p>
          <a:p>
            <a:pPr marL="45720" indent="0">
              <a:buNone/>
            </a:pPr>
            <a:r>
              <a:rPr lang="tr-TR" sz="4000" i="1" dirty="0"/>
              <a:t>Sınıfta sunum yapmak için 20 dakikanız var. </a:t>
            </a:r>
          </a:p>
        </p:txBody>
      </p:sp>
    </p:spTree>
    <p:extLst>
      <p:ext uri="{BB962C8B-B14F-4D97-AF65-F5344CB8AC3E}">
        <p14:creationId xmlns:p14="http://schemas.microsoft.com/office/powerpoint/2010/main" val="16554973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032075B-BAB3-473E-9557-801386B0B0F6}"/>
              </a:ext>
            </a:extLst>
          </p:cNvPr>
          <p:cNvSpPr>
            <a:spLocks noGrp="1"/>
          </p:cNvSpPr>
          <p:nvPr>
            <p:ph type="title"/>
          </p:nvPr>
        </p:nvSpPr>
        <p:spPr/>
        <p:txBody>
          <a:bodyPr>
            <a:normAutofit/>
          </a:bodyPr>
          <a:lstStyle/>
          <a:p>
            <a:r>
              <a:rPr lang="tr-TR" dirty="0" err="1"/>
              <a:t>İnovatif</a:t>
            </a:r>
            <a:r>
              <a:rPr lang="tr-TR" dirty="0"/>
              <a:t> düşünmek</a:t>
            </a:r>
          </a:p>
        </p:txBody>
      </p:sp>
      <p:sp>
        <p:nvSpPr>
          <p:cNvPr id="3" name="İçerik Yer Tutucusu 2">
            <a:extLst>
              <a:ext uri="{FF2B5EF4-FFF2-40B4-BE49-F238E27FC236}">
                <a16:creationId xmlns:a16="http://schemas.microsoft.com/office/drawing/2014/main" id="{1F61D396-3C19-48C9-973F-E416E2E8E386}"/>
              </a:ext>
            </a:extLst>
          </p:cNvPr>
          <p:cNvSpPr>
            <a:spLocks noGrp="1"/>
          </p:cNvSpPr>
          <p:nvPr>
            <p:ph idx="1"/>
          </p:nvPr>
        </p:nvSpPr>
        <p:spPr/>
        <p:txBody>
          <a:bodyPr>
            <a:normAutofit/>
          </a:bodyPr>
          <a:lstStyle/>
          <a:p>
            <a:pPr marL="45720" indent="0">
              <a:buNone/>
            </a:pPr>
            <a:r>
              <a:rPr lang="tr-TR" sz="2800" i="1" dirty="0"/>
              <a:t>Parlak fikirler üretebilmek sadece </a:t>
            </a:r>
            <a:r>
              <a:rPr lang="tr-TR" sz="2800" i="1" dirty="0" err="1"/>
              <a:t>dahilere</a:t>
            </a:r>
            <a:r>
              <a:rPr lang="tr-TR" sz="2800" i="1" dirty="0"/>
              <a:t> has bir özellik değil. Karşılaştığı soruna çözüm üretmek isteyen herkes fikir üretebilir.</a:t>
            </a:r>
          </a:p>
          <a:p>
            <a:pPr marL="45720" indent="0">
              <a:buNone/>
            </a:pPr>
            <a:r>
              <a:rPr lang="tr-TR" sz="2800" i="1" dirty="0"/>
              <a:t>Günlük hayatta karşılaştığımız birçok durumda mevcut düşünme kalıplarımızı kullanarak hareket ediyor, problemleri çözmek için genelde analitik (dikey) düşünme biçimini kullanarak ilerliyoruz. Ancak kimi zaman teknik ya da sosyal problemlerimize sıra dışı çözümler bulmamız veya mevcut durumdan sıçramalar yapabilmek için yeni fikirler üretmemiz gerekiyor.</a:t>
            </a:r>
          </a:p>
        </p:txBody>
      </p:sp>
    </p:spTree>
    <p:extLst>
      <p:ext uri="{BB962C8B-B14F-4D97-AF65-F5344CB8AC3E}">
        <p14:creationId xmlns:p14="http://schemas.microsoft.com/office/powerpoint/2010/main" val="3065877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032075B-BAB3-473E-9557-801386B0B0F6}"/>
              </a:ext>
            </a:extLst>
          </p:cNvPr>
          <p:cNvSpPr>
            <a:spLocks noGrp="1"/>
          </p:cNvSpPr>
          <p:nvPr>
            <p:ph type="title"/>
          </p:nvPr>
        </p:nvSpPr>
        <p:spPr/>
        <p:txBody>
          <a:bodyPr>
            <a:normAutofit/>
          </a:bodyPr>
          <a:lstStyle/>
          <a:p>
            <a:r>
              <a:rPr lang="tr-TR" dirty="0" err="1"/>
              <a:t>İnovatif</a:t>
            </a:r>
            <a:r>
              <a:rPr lang="tr-TR" dirty="0"/>
              <a:t> düşünmek</a:t>
            </a:r>
          </a:p>
        </p:txBody>
      </p:sp>
      <p:pic>
        <p:nvPicPr>
          <p:cNvPr id="5" name="İçerik Yer Tutucusu 4" descr="yer içeren bir resim&#10;&#10;Açıklama otomatik olarak oluşturuldu">
            <a:extLst>
              <a:ext uri="{FF2B5EF4-FFF2-40B4-BE49-F238E27FC236}">
                <a16:creationId xmlns:a16="http://schemas.microsoft.com/office/drawing/2014/main" id="{8BDC0F0E-4E94-4F2F-BB9B-F7FC84CE2EE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125860" y="1772816"/>
            <a:ext cx="2562225" cy="3810000"/>
          </a:xfrm>
        </p:spPr>
      </p:pic>
      <p:pic>
        <p:nvPicPr>
          <p:cNvPr id="7" name="Resim 6" descr="tablo, iç mekan, yer, oturma içeren bir resim&#10;&#10;Açıklama otomatik olarak oluşturuldu">
            <a:extLst>
              <a:ext uri="{FF2B5EF4-FFF2-40B4-BE49-F238E27FC236}">
                <a16:creationId xmlns:a16="http://schemas.microsoft.com/office/drawing/2014/main" id="{A0C07067-4855-4FAB-BB3C-5C7D318CC64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3934172" y="1772816"/>
            <a:ext cx="2880320" cy="3744416"/>
          </a:xfrm>
          <a:prstGeom prst="rect">
            <a:avLst/>
          </a:prstGeom>
        </p:spPr>
      </p:pic>
      <p:pic>
        <p:nvPicPr>
          <p:cNvPr id="9" name="Resim 8" descr="iç mekan, kişi, tablo, oturma içeren bir resim&#10;&#10;Açıklama otomatik olarak oluşturuldu">
            <a:extLst>
              <a:ext uri="{FF2B5EF4-FFF2-40B4-BE49-F238E27FC236}">
                <a16:creationId xmlns:a16="http://schemas.microsoft.com/office/drawing/2014/main" id="{9DA1CEA7-1150-48B5-A2FE-72F780D7694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7060579" y="1772816"/>
            <a:ext cx="3440688" cy="3744416"/>
          </a:xfrm>
          <a:prstGeom prst="rect">
            <a:avLst/>
          </a:prstGeom>
        </p:spPr>
      </p:pic>
    </p:spTree>
    <p:extLst>
      <p:ext uri="{BB962C8B-B14F-4D97-AF65-F5344CB8AC3E}">
        <p14:creationId xmlns:p14="http://schemas.microsoft.com/office/powerpoint/2010/main" val="37334538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7DF86FC-2CB7-4334-80DA-B7DBE0971D16}"/>
              </a:ext>
            </a:extLst>
          </p:cNvPr>
          <p:cNvSpPr>
            <a:spLocks noGrp="1"/>
          </p:cNvSpPr>
          <p:nvPr>
            <p:ph type="title"/>
          </p:nvPr>
        </p:nvSpPr>
        <p:spPr>
          <a:xfrm>
            <a:off x="1065212" y="116632"/>
            <a:ext cx="8686801" cy="1008112"/>
          </a:xfrm>
        </p:spPr>
        <p:txBody>
          <a:bodyPr>
            <a:normAutofit/>
          </a:bodyPr>
          <a:lstStyle/>
          <a:p>
            <a:r>
              <a:rPr lang="tr-TR" dirty="0" err="1"/>
              <a:t>İnovatif</a:t>
            </a:r>
            <a:r>
              <a:rPr lang="tr-TR" dirty="0"/>
              <a:t> düşünmek</a:t>
            </a:r>
          </a:p>
        </p:txBody>
      </p:sp>
      <p:sp>
        <p:nvSpPr>
          <p:cNvPr id="3" name="İçerik Yer Tutucusu 2">
            <a:extLst>
              <a:ext uri="{FF2B5EF4-FFF2-40B4-BE49-F238E27FC236}">
                <a16:creationId xmlns:a16="http://schemas.microsoft.com/office/drawing/2014/main" id="{DA7F9135-486F-4550-8402-90FC5BBE7D85}"/>
              </a:ext>
            </a:extLst>
          </p:cNvPr>
          <p:cNvSpPr>
            <a:spLocks noGrp="1"/>
          </p:cNvSpPr>
          <p:nvPr>
            <p:ph idx="1"/>
          </p:nvPr>
        </p:nvSpPr>
        <p:spPr>
          <a:xfrm>
            <a:off x="261764" y="1124744"/>
            <a:ext cx="10225136" cy="4895056"/>
          </a:xfrm>
        </p:spPr>
        <p:txBody>
          <a:bodyPr/>
          <a:lstStyle/>
          <a:p>
            <a:pPr marL="45720" indent="0">
              <a:buNone/>
            </a:pPr>
            <a:r>
              <a:rPr lang="tr-TR" dirty="0"/>
              <a:t>Sistem geliştirmekle görevli bir mühendis, yeni ürünler tasarlayan bir tasarımcı, yeni projeler peşinde koşan bir girişimci, çarpıcı reklam fikirleri yakalamaya çalışan bir reklamcı, kariyer basamaklarında yükselmeyi hedefleyen bir personel, sıra dışı yazmayı amaçlayan bir yazar, yeni bir satış kampanyası hazırlayan bir satıcı, çocuğuyla iletişimde farklı yaklaşımlar arayan bir baba veya misafirlerine sürprizler yapmak isteyen bir ev hanımı…</a:t>
            </a:r>
          </a:p>
          <a:p>
            <a:pPr marL="45720" indent="0">
              <a:buNone/>
            </a:pPr>
            <a:r>
              <a:rPr lang="tr-TR" dirty="0"/>
              <a:t>Kim olursak olalım, her şeyin giderek daha çok birbirine benzemeye başladığı ve </a:t>
            </a:r>
            <a:r>
              <a:rPr lang="tr-TR" dirty="0" err="1"/>
              <a:t>inovatif</a:t>
            </a:r>
            <a:r>
              <a:rPr lang="tr-TR" dirty="0"/>
              <a:t> düşünce gerektirmeyen işlerimizi bilgisayarların devraldığı çağımızda, her zamankinden daha fazla yenilikçi olmaya ve sıra dışı parlak fikirler üretmeye ihtiyacımız var.</a:t>
            </a:r>
          </a:p>
          <a:p>
            <a:pPr marL="45720" indent="0">
              <a:buNone/>
            </a:pPr>
            <a:endParaRPr lang="tr-TR" dirty="0"/>
          </a:p>
        </p:txBody>
      </p:sp>
      <p:pic>
        <p:nvPicPr>
          <p:cNvPr id="7" name="Resim 6">
            <a:extLst>
              <a:ext uri="{FF2B5EF4-FFF2-40B4-BE49-F238E27FC236}">
                <a16:creationId xmlns:a16="http://schemas.microsoft.com/office/drawing/2014/main" id="{48B27B45-0E94-41B0-9BE5-A752321727D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81843" y="4221088"/>
            <a:ext cx="8424937" cy="2304256"/>
          </a:xfrm>
          <a:prstGeom prst="rect">
            <a:avLst/>
          </a:prstGeom>
        </p:spPr>
      </p:pic>
    </p:spTree>
    <p:extLst>
      <p:ext uri="{BB962C8B-B14F-4D97-AF65-F5344CB8AC3E}">
        <p14:creationId xmlns:p14="http://schemas.microsoft.com/office/powerpoint/2010/main" val="224424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7DF86FC-2CB7-4334-80DA-B7DBE0971D16}"/>
              </a:ext>
            </a:extLst>
          </p:cNvPr>
          <p:cNvSpPr>
            <a:spLocks noGrp="1"/>
          </p:cNvSpPr>
          <p:nvPr>
            <p:ph type="title"/>
          </p:nvPr>
        </p:nvSpPr>
        <p:spPr>
          <a:xfrm>
            <a:off x="1065212" y="116632"/>
            <a:ext cx="8686801" cy="1008112"/>
          </a:xfrm>
        </p:spPr>
        <p:txBody>
          <a:bodyPr>
            <a:normAutofit/>
          </a:bodyPr>
          <a:lstStyle/>
          <a:p>
            <a:r>
              <a:rPr lang="tr-TR" dirty="0" err="1"/>
              <a:t>İnovatif</a:t>
            </a:r>
            <a:r>
              <a:rPr lang="tr-TR" dirty="0"/>
              <a:t> düşünmek</a:t>
            </a:r>
          </a:p>
        </p:txBody>
      </p:sp>
      <p:sp>
        <p:nvSpPr>
          <p:cNvPr id="3" name="İçerik Yer Tutucusu 2">
            <a:extLst>
              <a:ext uri="{FF2B5EF4-FFF2-40B4-BE49-F238E27FC236}">
                <a16:creationId xmlns:a16="http://schemas.microsoft.com/office/drawing/2014/main" id="{DA7F9135-486F-4550-8402-90FC5BBE7D85}"/>
              </a:ext>
            </a:extLst>
          </p:cNvPr>
          <p:cNvSpPr>
            <a:spLocks noGrp="1"/>
          </p:cNvSpPr>
          <p:nvPr>
            <p:ph idx="1"/>
          </p:nvPr>
        </p:nvSpPr>
        <p:spPr>
          <a:xfrm>
            <a:off x="261764" y="1124744"/>
            <a:ext cx="10225136" cy="4895056"/>
          </a:xfrm>
        </p:spPr>
        <p:txBody>
          <a:bodyPr/>
          <a:lstStyle/>
          <a:p>
            <a:pPr marL="45720" indent="0">
              <a:buNone/>
            </a:pPr>
            <a:r>
              <a:rPr lang="tr-TR" dirty="0"/>
              <a:t>Bunun için bize verilmiş, sınırları sandığımızın çok ötesinde mükemmel bir organ var; beynimiz. Onu yeterince kullanmadığımız ve kendimizi mantığımızın dar kalıplarına hapsettiğimiz için bize sunacağı mükemmel çözümlerden ve parlak fikirlerden mahrum kalıyoruz.</a:t>
            </a:r>
          </a:p>
          <a:p>
            <a:pPr marL="45720" indent="0">
              <a:buNone/>
            </a:pPr>
            <a:r>
              <a:rPr lang="tr-TR" dirty="0"/>
              <a:t>Sıra Dışı Düşünmek kalıplardan kurtularak zihnimizi çok daha verimli kullanmanın ve etkili tekniklerle parlak fikirler üretmenin kapılarını açıyor.</a:t>
            </a:r>
          </a:p>
          <a:p>
            <a:pPr marL="45720" indent="0">
              <a:buNone/>
            </a:pPr>
            <a:endParaRPr lang="tr-TR" dirty="0"/>
          </a:p>
        </p:txBody>
      </p:sp>
      <p:pic>
        <p:nvPicPr>
          <p:cNvPr id="5" name="Resim 4" descr="kişi, adam, fotoğraf, oturma içeren bir resim&#10;&#10;Açıklama otomatik olarak oluşturuldu">
            <a:extLst>
              <a:ext uri="{FF2B5EF4-FFF2-40B4-BE49-F238E27FC236}">
                <a16:creationId xmlns:a16="http://schemas.microsoft.com/office/drawing/2014/main" id="{630BA1EB-6ADE-4B52-8F2C-7B218CAEC1BA}"/>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r="-84" b="31856"/>
          <a:stretch/>
        </p:blipFill>
        <p:spPr>
          <a:xfrm>
            <a:off x="477788" y="3140968"/>
            <a:ext cx="9721080" cy="3245346"/>
          </a:xfrm>
          <a:prstGeom prst="rect">
            <a:avLst/>
          </a:prstGeom>
        </p:spPr>
      </p:pic>
    </p:spTree>
    <p:extLst>
      <p:ext uri="{BB962C8B-B14F-4D97-AF65-F5344CB8AC3E}">
        <p14:creationId xmlns:p14="http://schemas.microsoft.com/office/powerpoint/2010/main" val="27286248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65212" y="188640"/>
            <a:ext cx="8686801" cy="811629"/>
          </a:xfrm>
        </p:spPr>
        <p:txBody>
          <a:bodyPr rtlCol="0"/>
          <a:lstStyle/>
          <a:p>
            <a:pPr rtl="0"/>
            <a:r>
              <a:rPr lang="tr-TR" dirty="0"/>
              <a:t>İNOVASYON NEDİR?</a:t>
            </a:r>
          </a:p>
        </p:txBody>
      </p:sp>
      <p:sp>
        <p:nvSpPr>
          <p:cNvPr id="3" name="İçerik Yer Tutucusu 2"/>
          <p:cNvSpPr>
            <a:spLocks noGrp="1"/>
          </p:cNvSpPr>
          <p:nvPr>
            <p:ph idx="1"/>
          </p:nvPr>
        </p:nvSpPr>
        <p:spPr>
          <a:xfrm>
            <a:off x="909836" y="1124744"/>
            <a:ext cx="8842177" cy="4895056"/>
          </a:xfrm>
        </p:spPr>
        <p:txBody>
          <a:bodyPr rtlCol="0"/>
          <a:lstStyle/>
          <a:p>
            <a:r>
              <a:rPr lang="tr-TR" sz="2800" i="1" dirty="0" err="1"/>
              <a:t>İnovasyon</a:t>
            </a:r>
            <a:r>
              <a:rPr lang="tr-TR" sz="2800" i="1" dirty="0"/>
              <a:t>, "yeni ve değişik </a:t>
            </a:r>
            <a:r>
              <a:rPr lang="tr-TR" sz="2800" i="1" dirty="0" err="1"/>
              <a:t>birşey</a:t>
            </a:r>
            <a:r>
              <a:rPr lang="tr-TR" sz="2800" i="1" dirty="0"/>
              <a:t> yapmak" anlamındaki Latince "</a:t>
            </a:r>
            <a:r>
              <a:rPr lang="tr-TR" sz="2800" i="1" dirty="0" err="1"/>
              <a:t>innovare</a:t>
            </a:r>
            <a:r>
              <a:rPr lang="tr-TR" sz="2800" i="1" dirty="0"/>
              <a:t>" kökünden türetilmiştir . </a:t>
            </a:r>
          </a:p>
          <a:p>
            <a:r>
              <a:rPr lang="tr-TR" sz="2800" i="1" dirty="0"/>
              <a:t>Türkçe karşılığı olarak kullanılan “yenilenme” denilebilir. </a:t>
            </a:r>
          </a:p>
          <a:p>
            <a:r>
              <a:rPr lang="tr-TR" sz="2800" b="1" i="1" dirty="0"/>
              <a:t>En basit tanımıyla </a:t>
            </a:r>
            <a:r>
              <a:rPr lang="tr-TR" sz="2800" b="1" i="1" dirty="0" err="1"/>
              <a:t>inovasyon</a:t>
            </a:r>
            <a:r>
              <a:rPr lang="tr-TR" sz="2800" b="1" i="1" dirty="0"/>
              <a:t> farklı, değişik, yeni fikirler geliştirmek ve bunları uygulamaktır. </a:t>
            </a:r>
          </a:p>
        </p:txBody>
      </p:sp>
      <p:pic>
        <p:nvPicPr>
          <p:cNvPr id="5" name="Resim 4" descr="açık hava, top, kişi içeren bir resim&#10;&#10;Açıklama otomatik olarak oluşturuldu">
            <a:extLst>
              <a:ext uri="{FF2B5EF4-FFF2-40B4-BE49-F238E27FC236}">
                <a16:creationId xmlns:a16="http://schemas.microsoft.com/office/drawing/2014/main" id="{34C92C9D-D4DD-483C-B247-0B2DC13F98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884" y="4365104"/>
            <a:ext cx="2210108" cy="1810003"/>
          </a:xfrm>
          <a:prstGeom prst="rect">
            <a:avLst/>
          </a:prstGeom>
        </p:spPr>
      </p:pic>
      <p:pic>
        <p:nvPicPr>
          <p:cNvPr id="7" name="Resim 6">
            <a:extLst>
              <a:ext uri="{FF2B5EF4-FFF2-40B4-BE49-F238E27FC236}">
                <a16:creationId xmlns:a16="http://schemas.microsoft.com/office/drawing/2014/main" id="{046C63CC-7B2B-4E4D-9720-715963152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6051" y="4365104"/>
            <a:ext cx="2695951" cy="1810003"/>
          </a:xfrm>
          <a:prstGeom prst="rect">
            <a:avLst/>
          </a:prstGeom>
        </p:spPr>
      </p:pic>
      <p:pic>
        <p:nvPicPr>
          <p:cNvPr id="9" name="Resim 8" descr="paten kayma, paten, gök, duvar içeren bir resim&#10;&#10;Açıklama otomatik olarak oluşturuldu">
            <a:extLst>
              <a:ext uri="{FF2B5EF4-FFF2-40B4-BE49-F238E27FC236}">
                <a16:creationId xmlns:a16="http://schemas.microsoft.com/office/drawing/2014/main" id="{5FAD1916-D345-4223-89B7-FE9E7BA68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3986" y="4365104"/>
            <a:ext cx="2128778" cy="1810002"/>
          </a:xfrm>
          <a:prstGeom prst="rect">
            <a:avLst/>
          </a:prstGeom>
        </p:spPr>
      </p:pic>
    </p:spTree>
    <p:extLst>
      <p:ext uri="{BB962C8B-B14F-4D97-AF65-F5344CB8AC3E}">
        <p14:creationId xmlns:p14="http://schemas.microsoft.com/office/powerpoint/2010/main" val="1637310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4F7A08E-BCC7-4E0F-AA44-F23788EC8895}"/>
              </a:ext>
            </a:extLst>
          </p:cNvPr>
          <p:cNvSpPr>
            <a:spLocks noGrp="1"/>
          </p:cNvSpPr>
          <p:nvPr>
            <p:ph type="title"/>
          </p:nvPr>
        </p:nvSpPr>
        <p:spPr/>
        <p:txBody>
          <a:bodyPr/>
          <a:lstStyle/>
          <a:p>
            <a:r>
              <a:rPr lang="tr-TR" dirty="0"/>
              <a:t>Etkinlik 3 </a:t>
            </a:r>
          </a:p>
        </p:txBody>
      </p:sp>
      <p:sp>
        <p:nvSpPr>
          <p:cNvPr id="3" name="İçerik Yer Tutucusu 2">
            <a:extLst>
              <a:ext uri="{FF2B5EF4-FFF2-40B4-BE49-F238E27FC236}">
                <a16:creationId xmlns:a16="http://schemas.microsoft.com/office/drawing/2014/main" id="{0D5EE5F3-5EDC-48B3-AB50-E36F5DCECF5E}"/>
              </a:ext>
            </a:extLst>
          </p:cNvPr>
          <p:cNvSpPr>
            <a:spLocks noGrp="1"/>
          </p:cNvSpPr>
          <p:nvPr>
            <p:ph idx="1"/>
          </p:nvPr>
        </p:nvSpPr>
        <p:spPr/>
        <p:txBody>
          <a:bodyPr>
            <a:normAutofit lnSpcReduction="10000"/>
          </a:bodyPr>
          <a:lstStyle/>
          <a:p>
            <a:pPr marL="45720" indent="0">
              <a:buNone/>
            </a:pPr>
            <a:r>
              <a:rPr lang="tr-TR" dirty="0"/>
              <a:t>BEYİN KULLANMA KLAVUZU</a:t>
            </a:r>
          </a:p>
          <a:p>
            <a:pPr marL="45720" indent="0">
              <a:buNone/>
            </a:pPr>
            <a:r>
              <a:rPr lang="tr-TR" dirty="0"/>
              <a:t>1-Beyin, açık havada ve ayaktayken daha iyi çalışır. </a:t>
            </a:r>
          </a:p>
          <a:p>
            <a:pPr marL="45720" indent="0">
              <a:buNone/>
            </a:pPr>
            <a:r>
              <a:rPr lang="tr-TR" dirty="0"/>
              <a:t>2-Yabancı bir dil öğrenme ve ezber, beyni güçlendirir. Her gün birkaç yeni kelime öğrenin. </a:t>
            </a:r>
            <a:r>
              <a:rPr lang="tr-TR" dirty="0">
                <a:solidFill>
                  <a:srgbClr val="FF0000"/>
                </a:solidFill>
              </a:rPr>
              <a:t>(sınıfta uygulayalım)</a:t>
            </a:r>
          </a:p>
          <a:p>
            <a:pPr marL="45720" indent="0">
              <a:buNone/>
            </a:pPr>
            <a:r>
              <a:rPr lang="tr-TR" dirty="0"/>
              <a:t>3-Bol ve temiz oksijen beyin için çok önemlidir. Odanızın penceresini açıp bol bol havalandırın</a:t>
            </a:r>
            <a:r>
              <a:rPr lang="tr-TR" dirty="0">
                <a:solidFill>
                  <a:srgbClr val="FF0000"/>
                </a:solidFill>
              </a:rPr>
              <a:t>.</a:t>
            </a:r>
          </a:p>
          <a:p>
            <a:pPr marL="45720" indent="0">
              <a:buNone/>
            </a:pPr>
            <a:r>
              <a:rPr lang="tr-TR" dirty="0"/>
              <a:t>4-Kullanılmayan organ körelir. Sürekli TV seyrederek beyninizi düşük viteste çalıştırmayın. Beyninizin sınırlarını zorlamayan etkinlikler, beyninizi geliştirmez.</a:t>
            </a:r>
          </a:p>
          <a:p>
            <a:pPr marL="45720" indent="0">
              <a:buNone/>
            </a:pPr>
            <a:r>
              <a:rPr lang="tr-TR" dirty="0"/>
              <a:t>5-Zihinsel zevklerinizi zenginleştirmek için her gün mutlaka iyi bir özdeyiş kitabından, birkaç cümle okuyun. </a:t>
            </a:r>
            <a:r>
              <a:rPr lang="tr-TR" dirty="0">
                <a:solidFill>
                  <a:srgbClr val="FF0000"/>
                </a:solidFill>
              </a:rPr>
              <a:t>(sınıfta uygulayalım)</a:t>
            </a:r>
          </a:p>
          <a:p>
            <a:pPr marL="45720" indent="0">
              <a:buNone/>
            </a:pPr>
            <a:endParaRPr lang="tr-TR" dirty="0"/>
          </a:p>
        </p:txBody>
      </p:sp>
    </p:spTree>
    <p:extLst>
      <p:ext uri="{BB962C8B-B14F-4D97-AF65-F5344CB8AC3E}">
        <p14:creationId xmlns:p14="http://schemas.microsoft.com/office/powerpoint/2010/main" val="1534318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4F7A08E-BCC7-4E0F-AA44-F23788EC8895}"/>
              </a:ext>
            </a:extLst>
          </p:cNvPr>
          <p:cNvSpPr>
            <a:spLocks noGrp="1"/>
          </p:cNvSpPr>
          <p:nvPr>
            <p:ph type="title"/>
          </p:nvPr>
        </p:nvSpPr>
        <p:spPr>
          <a:xfrm>
            <a:off x="1065212" y="188640"/>
            <a:ext cx="8686801" cy="649560"/>
          </a:xfrm>
        </p:spPr>
        <p:txBody>
          <a:bodyPr>
            <a:normAutofit/>
          </a:bodyPr>
          <a:lstStyle/>
          <a:p>
            <a:r>
              <a:rPr lang="tr-TR" dirty="0"/>
              <a:t>Etkinlik 3 </a:t>
            </a:r>
          </a:p>
        </p:txBody>
      </p:sp>
      <p:sp>
        <p:nvSpPr>
          <p:cNvPr id="3" name="İçerik Yer Tutucusu 2">
            <a:extLst>
              <a:ext uri="{FF2B5EF4-FFF2-40B4-BE49-F238E27FC236}">
                <a16:creationId xmlns:a16="http://schemas.microsoft.com/office/drawing/2014/main" id="{0D5EE5F3-5EDC-48B3-AB50-E36F5DCECF5E}"/>
              </a:ext>
            </a:extLst>
          </p:cNvPr>
          <p:cNvSpPr>
            <a:spLocks noGrp="1"/>
          </p:cNvSpPr>
          <p:nvPr>
            <p:ph idx="1"/>
          </p:nvPr>
        </p:nvSpPr>
        <p:spPr>
          <a:xfrm>
            <a:off x="1065212" y="838200"/>
            <a:ext cx="8686801" cy="5181600"/>
          </a:xfrm>
        </p:spPr>
        <p:txBody>
          <a:bodyPr>
            <a:normAutofit/>
          </a:bodyPr>
          <a:lstStyle/>
          <a:p>
            <a:pPr marL="45720" indent="0">
              <a:buNone/>
            </a:pPr>
            <a:r>
              <a:rPr lang="tr-TR" dirty="0"/>
              <a:t>BEYİN KULLANMA KLAVUZU</a:t>
            </a:r>
          </a:p>
          <a:p>
            <a:pPr marL="45720" indent="0">
              <a:buNone/>
            </a:pPr>
            <a:r>
              <a:rPr lang="tr-TR" dirty="0"/>
              <a:t>6-Güzel bir resme bakın. Estetik algınız, gördüğünüz estetik şeylerle gelişir. Beyninizi ‘güzel’ şeylerle besleyin. Sevdiğiniz bir müziği gözleri kapalı dinleyin.</a:t>
            </a:r>
          </a:p>
          <a:p>
            <a:pPr marL="45720" indent="0">
              <a:buNone/>
            </a:pPr>
            <a:r>
              <a:rPr lang="tr-TR" dirty="0"/>
              <a:t>7-Sol elinizle aklınıza gelen bir cümle yazın. </a:t>
            </a:r>
            <a:r>
              <a:rPr lang="tr-TR" b="1" dirty="0">
                <a:solidFill>
                  <a:srgbClr val="FF0000"/>
                </a:solidFill>
              </a:rPr>
              <a:t>(sınıfta uygulayalım)</a:t>
            </a:r>
          </a:p>
          <a:p>
            <a:pPr marL="45720" indent="0">
              <a:buNone/>
            </a:pPr>
            <a:r>
              <a:rPr lang="tr-TR" dirty="0"/>
              <a:t>8-Farklı düşünme tarzları beyni geliştirir. Çocuklar ve hayvanlarla daha fazla vakit geçirin.</a:t>
            </a:r>
          </a:p>
          <a:p>
            <a:pPr marL="45720" indent="0">
              <a:buNone/>
            </a:pPr>
            <a:r>
              <a:rPr lang="tr-TR" dirty="0"/>
              <a:t>8-Zihinsel jimnastik yapın. Bunun için başta </a:t>
            </a:r>
            <a:r>
              <a:rPr lang="tr-TR" dirty="0" err="1"/>
              <a:t>sudoku</a:t>
            </a:r>
            <a:r>
              <a:rPr lang="tr-TR" dirty="0"/>
              <a:t> olmak üzere bulmaca ve satranç gibi oyunları kullanabilirsiniz. </a:t>
            </a:r>
            <a:r>
              <a:rPr lang="tr-TR" b="1" dirty="0">
                <a:solidFill>
                  <a:srgbClr val="FF0000"/>
                </a:solidFill>
              </a:rPr>
              <a:t>(sınıfta uygulayalım)</a:t>
            </a:r>
          </a:p>
          <a:p>
            <a:pPr marL="45720" indent="0">
              <a:buNone/>
            </a:pPr>
            <a:r>
              <a:rPr lang="tr-TR" dirty="0"/>
              <a:t>10-Hayatınızın en büyük kararlarını alırken ‘kafadan’ değil, kâğıt üzerine ne yapacağınızı yazarak hesaplayın. </a:t>
            </a:r>
          </a:p>
          <a:p>
            <a:pPr marL="45720" indent="0">
              <a:buNone/>
            </a:pPr>
            <a:r>
              <a:rPr lang="tr-TR" dirty="0"/>
              <a:t>                                                                                      </a:t>
            </a:r>
            <a:endParaRPr lang="tr-TR" u="sng" dirty="0">
              <a:solidFill>
                <a:srgbClr val="FF0000"/>
              </a:solidFill>
            </a:endParaRPr>
          </a:p>
        </p:txBody>
      </p:sp>
    </p:spTree>
    <p:extLst>
      <p:ext uri="{BB962C8B-B14F-4D97-AF65-F5344CB8AC3E}">
        <p14:creationId xmlns:p14="http://schemas.microsoft.com/office/powerpoint/2010/main" val="16600840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B9A590-2824-4F07-A3E3-2DE31C792036}"/>
              </a:ext>
            </a:extLst>
          </p:cNvPr>
          <p:cNvSpPr>
            <a:spLocks noGrp="1"/>
          </p:cNvSpPr>
          <p:nvPr>
            <p:ph type="title"/>
          </p:nvPr>
        </p:nvSpPr>
        <p:spPr/>
        <p:txBody>
          <a:bodyPr/>
          <a:lstStyle/>
          <a:p>
            <a:r>
              <a:rPr lang="tr-TR" dirty="0"/>
              <a:t>ALTERNATİF ETKİNLİK 3</a:t>
            </a:r>
          </a:p>
        </p:txBody>
      </p:sp>
      <p:sp>
        <p:nvSpPr>
          <p:cNvPr id="3" name="İçerik Yer Tutucusu 2">
            <a:extLst>
              <a:ext uri="{FF2B5EF4-FFF2-40B4-BE49-F238E27FC236}">
                <a16:creationId xmlns:a16="http://schemas.microsoft.com/office/drawing/2014/main" id="{80E5974A-7FA3-4B27-B4D9-E9FC0937ECA2}"/>
              </a:ext>
            </a:extLst>
          </p:cNvPr>
          <p:cNvSpPr>
            <a:spLocks noGrp="1"/>
          </p:cNvSpPr>
          <p:nvPr>
            <p:ph idx="1"/>
          </p:nvPr>
        </p:nvSpPr>
        <p:spPr/>
        <p:txBody>
          <a:bodyPr>
            <a:normAutofit/>
          </a:bodyPr>
          <a:lstStyle/>
          <a:p>
            <a:pPr marL="45720" indent="0">
              <a:buNone/>
            </a:pPr>
            <a:r>
              <a:rPr lang="tr-TR" dirty="0"/>
              <a:t>EGZERSİZ-1:  HAYAL KURUN</a:t>
            </a:r>
          </a:p>
          <a:p>
            <a:pPr marL="45720" indent="0">
              <a:buNone/>
            </a:pPr>
            <a:r>
              <a:rPr lang="tr-TR" dirty="0"/>
              <a:t>Hepimiz hayatımızın bazı noktalarında çeşitli hayaller kurarız. Bu anlamda bir hayal ile ortaya çıkmak sizin için çok zor olmasa gerek. Herkes amaçlarına ulaşabilmek ve hayallerini yaşamak ister. Öyleyse harekete geçin. Biraz gevşeyin, rahatlayın ve arzu ettiğiniz yaşam veya yapmayı arzu ettiğiniz şeyler hakkında hayal kurmak için kendinize zaman ayırın.</a:t>
            </a:r>
          </a:p>
          <a:p>
            <a:pPr marL="45720" indent="0">
              <a:buNone/>
            </a:pPr>
            <a:r>
              <a:rPr lang="tr-TR" dirty="0"/>
              <a:t>Eğer gerçekten </a:t>
            </a:r>
            <a:r>
              <a:rPr lang="tr-TR" dirty="0" err="1"/>
              <a:t>inovatif</a:t>
            </a:r>
            <a:r>
              <a:rPr lang="tr-TR" dirty="0"/>
              <a:t> düşünme açısından yaratıcı olmak istiyorsanız kurduğunuz hayalleri NOT ALIN. Düşündükleriniz hakkında konuşun. Böylece günlük yaşamınızda sizi rutinleştiren, zihninizi bağlayan ve önyargılara neden olan kurallardan kurtarır ve özgürce düşünmeye sevk eder.</a:t>
            </a:r>
          </a:p>
          <a:p>
            <a:pPr marL="45720" indent="0">
              <a:buNone/>
            </a:pPr>
            <a:endParaRPr lang="tr-TR" dirty="0"/>
          </a:p>
        </p:txBody>
      </p:sp>
    </p:spTree>
    <p:extLst>
      <p:ext uri="{BB962C8B-B14F-4D97-AF65-F5344CB8AC3E}">
        <p14:creationId xmlns:p14="http://schemas.microsoft.com/office/powerpoint/2010/main" val="11906263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B9A590-2824-4F07-A3E3-2DE31C792036}"/>
              </a:ext>
            </a:extLst>
          </p:cNvPr>
          <p:cNvSpPr>
            <a:spLocks noGrp="1"/>
          </p:cNvSpPr>
          <p:nvPr>
            <p:ph type="title"/>
          </p:nvPr>
        </p:nvSpPr>
        <p:spPr/>
        <p:txBody>
          <a:bodyPr/>
          <a:lstStyle/>
          <a:p>
            <a:r>
              <a:rPr lang="tr-TR" dirty="0"/>
              <a:t>ALTERNATİF ETKİNLİK 3</a:t>
            </a:r>
          </a:p>
        </p:txBody>
      </p:sp>
      <p:sp>
        <p:nvSpPr>
          <p:cNvPr id="3" name="İçerik Yer Tutucusu 2">
            <a:extLst>
              <a:ext uri="{FF2B5EF4-FFF2-40B4-BE49-F238E27FC236}">
                <a16:creationId xmlns:a16="http://schemas.microsoft.com/office/drawing/2014/main" id="{80E5974A-7FA3-4B27-B4D9-E9FC0937ECA2}"/>
              </a:ext>
            </a:extLst>
          </p:cNvPr>
          <p:cNvSpPr>
            <a:spLocks noGrp="1"/>
          </p:cNvSpPr>
          <p:nvPr>
            <p:ph idx="1"/>
          </p:nvPr>
        </p:nvSpPr>
        <p:spPr/>
        <p:txBody>
          <a:bodyPr/>
          <a:lstStyle/>
          <a:p>
            <a:pPr marL="45720" indent="0">
              <a:buNone/>
            </a:pPr>
            <a:r>
              <a:rPr lang="tr-TR" dirty="0"/>
              <a:t>EGZERSİZ-2:  ÖZGÜRCE YAZIN</a:t>
            </a:r>
          </a:p>
          <a:p>
            <a:pPr marL="45720" indent="0">
              <a:buNone/>
            </a:pPr>
            <a:r>
              <a:rPr lang="tr-TR" dirty="0" err="1"/>
              <a:t>İnovatif</a:t>
            </a:r>
            <a:r>
              <a:rPr lang="tr-TR" dirty="0"/>
              <a:t> düşünme özgürlüktür. Oturduğunuz yerde, boş bir kağıt parçasına özgürce ve aklınıza ne gelirse yazın. Yazım kuralları filan önemli değil, sadece kelimeleri döktürün. Yazdıklarınıza göz gezdirin. Genişletebileceğiniz bir şeyler varsa yazarak genişletin.</a:t>
            </a:r>
          </a:p>
          <a:p>
            <a:pPr marL="45720" indent="0">
              <a:buNone/>
            </a:pPr>
            <a:r>
              <a:rPr lang="tr-TR" dirty="0"/>
              <a:t>Özgüre yazmayı ilk denediğinizde, mantıksal düşüncenizin kapanmasının zor olduğunu göreceksiniz. Aslında hiçbir yaratıcı şey yazmayabilirsiniz. Sorun değil, egzersizin içine girdikçe, daha fazla yaratıcı şeylerle ortaya çıkabileceğinizi göreceksiniz.</a:t>
            </a:r>
          </a:p>
          <a:p>
            <a:pPr marL="45720" indent="0">
              <a:buNone/>
            </a:pPr>
            <a:endParaRPr lang="tr-TR" dirty="0"/>
          </a:p>
        </p:txBody>
      </p:sp>
    </p:spTree>
    <p:extLst>
      <p:ext uri="{BB962C8B-B14F-4D97-AF65-F5344CB8AC3E}">
        <p14:creationId xmlns:p14="http://schemas.microsoft.com/office/powerpoint/2010/main" val="23104216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B9A590-2824-4F07-A3E3-2DE31C792036}"/>
              </a:ext>
            </a:extLst>
          </p:cNvPr>
          <p:cNvSpPr>
            <a:spLocks noGrp="1"/>
          </p:cNvSpPr>
          <p:nvPr>
            <p:ph type="title"/>
          </p:nvPr>
        </p:nvSpPr>
        <p:spPr/>
        <p:txBody>
          <a:bodyPr/>
          <a:lstStyle/>
          <a:p>
            <a:r>
              <a:rPr lang="tr-TR" dirty="0"/>
              <a:t>ALTERNATİF ETKİNLİK 3</a:t>
            </a:r>
          </a:p>
        </p:txBody>
      </p:sp>
      <p:sp>
        <p:nvSpPr>
          <p:cNvPr id="3" name="İçerik Yer Tutucusu 2">
            <a:extLst>
              <a:ext uri="{FF2B5EF4-FFF2-40B4-BE49-F238E27FC236}">
                <a16:creationId xmlns:a16="http://schemas.microsoft.com/office/drawing/2014/main" id="{80E5974A-7FA3-4B27-B4D9-E9FC0937ECA2}"/>
              </a:ext>
            </a:extLst>
          </p:cNvPr>
          <p:cNvSpPr>
            <a:spLocks noGrp="1"/>
          </p:cNvSpPr>
          <p:nvPr>
            <p:ph idx="1"/>
          </p:nvPr>
        </p:nvSpPr>
        <p:spPr/>
        <p:txBody>
          <a:bodyPr/>
          <a:lstStyle/>
          <a:p>
            <a:pPr marL="45720" indent="0">
              <a:buNone/>
            </a:pPr>
            <a:r>
              <a:rPr lang="tr-TR" dirty="0"/>
              <a:t>EGZERSİZ-3:  KİL HAMURLA OYNAYIN</a:t>
            </a:r>
          </a:p>
          <a:p>
            <a:pPr marL="45720" indent="0">
              <a:buNone/>
            </a:pPr>
            <a:r>
              <a:rPr lang="tr-TR" dirty="0"/>
              <a:t>Tıpkı çocuklar gibi; hamura özgürce şekil ve kalıp vermek.  Yalnızca kendinizi hamura şekil verme sürecinde kaybedin. Onun rengine bakın. Dokusunu hissedin. Kokusunu koklayın.</a:t>
            </a:r>
          </a:p>
          <a:p>
            <a:pPr marL="45720" indent="0">
              <a:buNone/>
            </a:pPr>
            <a:r>
              <a:rPr lang="tr-TR" dirty="0"/>
              <a:t>Bu egzersiz </a:t>
            </a:r>
            <a:r>
              <a:rPr lang="tr-TR" dirty="0" err="1"/>
              <a:t>inovatif</a:t>
            </a:r>
            <a:r>
              <a:rPr lang="tr-TR" dirty="0"/>
              <a:t> düşünmede stres atmak için mükemmel bir yoldur. Kil hamuruyla oynamak rahatlatıcıdır. Stresi atar, konsantrasyonu sağlar; </a:t>
            </a:r>
            <a:r>
              <a:rPr lang="tr-TR" dirty="0" err="1"/>
              <a:t>inovatif</a:t>
            </a:r>
            <a:r>
              <a:rPr lang="tr-TR" dirty="0"/>
              <a:t> düşünme sürecine geçişi kolaylaştırır.</a:t>
            </a:r>
          </a:p>
          <a:p>
            <a:pPr marL="45720" indent="0">
              <a:buNone/>
            </a:pPr>
            <a:endParaRPr lang="tr-TR" dirty="0"/>
          </a:p>
        </p:txBody>
      </p:sp>
    </p:spTree>
    <p:extLst>
      <p:ext uri="{BB962C8B-B14F-4D97-AF65-F5344CB8AC3E}">
        <p14:creationId xmlns:p14="http://schemas.microsoft.com/office/powerpoint/2010/main" val="3416190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B9A590-2824-4F07-A3E3-2DE31C792036}"/>
              </a:ext>
            </a:extLst>
          </p:cNvPr>
          <p:cNvSpPr>
            <a:spLocks noGrp="1"/>
          </p:cNvSpPr>
          <p:nvPr>
            <p:ph type="title"/>
          </p:nvPr>
        </p:nvSpPr>
        <p:spPr/>
        <p:txBody>
          <a:bodyPr/>
          <a:lstStyle/>
          <a:p>
            <a:r>
              <a:rPr lang="tr-TR" dirty="0"/>
              <a:t>ALTERNATİF ETKİNLİK 3</a:t>
            </a:r>
          </a:p>
        </p:txBody>
      </p:sp>
      <p:sp>
        <p:nvSpPr>
          <p:cNvPr id="3" name="İçerik Yer Tutucusu 2">
            <a:extLst>
              <a:ext uri="{FF2B5EF4-FFF2-40B4-BE49-F238E27FC236}">
                <a16:creationId xmlns:a16="http://schemas.microsoft.com/office/drawing/2014/main" id="{80E5974A-7FA3-4B27-B4D9-E9FC0937ECA2}"/>
              </a:ext>
            </a:extLst>
          </p:cNvPr>
          <p:cNvSpPr>
            <a:spLocks noGrp="1"/>
          </p:cNvSpPr>
          <p:nvPr>
            <p:ph idx="1"/>
          </p:nvPr>
        </p:nvSpPr>
        <p:spPr/>
        <p:txBody>
          <a:bodyPr/>
          <a:lstStyle/>
          <a:p>
            <a:pPr marL="45720" indent="0">
              <a:buNone/>
            </a:pPr>
            <a:r>
              <a:rPr lang="tr-TR" dirty="0"/>
              <a:t>EGZERSİZ-4:  ARKADAŞLARINIZLA  GÜN GEÇİRİN</a:t>
            </a:r>
          </a:p>
          <a:p>
            <a:pPr marL="45720" indent="0">
              <a:buNone/>
            </a:pPr>
            <a:r>
              <a:rPr lang="tr-TR" dirty="0"/>
              <a:t>Arkadaşlar en mükemmel yenilikçi düşünürlerdir. Büyüdükçe bizi yenilikçi düşünceye götürecek o merak ve şaşkınlık sürecimizi kaybediyoruz. Arkadaşlar  ilham kaynağıdır; bize, çok sayıda yeni fikirler ilham edebilirler. Onlarla zaman geçirmek o yaşlarda nasıl olduğunuzu hatırlamanızı sağlayacaktır.</a:t>
            </a:r>
          </a:p>
          <a:p>
            <a:pPr marL="45720" indent="0">
              <a:buNone/>
            </a:pPr>
            <a:endParaRPr lang="tr-TR" dirty="0"/>
          </a:p>
        </p:txBody>
      </p:sp>
    </p:spTree>
    <p:extLst>
      <p:ext uri="{BB962C8B-B14F-4D97-AF65-F5344CB8AC3E}">
        <p14:creationId xmlns:p14="http://schemas.microsoft.com/office/powerpoint/2010/main" val="1979491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B9A590-2824-4F07-A3E3-2DE31C792036}"/>
              </a:ext>
            </a:extLst>
          </p:cNvPr>
          <p:cNvSpPr>
            <a:spLocks noGrp="1"/>
          </p:cNvSpPr>
          <p:nvPr>
            <p:ph type="title"/>
          </p:nvPr>
        </p:nvSpPr>
        <p:spPr/>
        <p:txBody>
          <a:bodyPr/>
          <a:lstStyle/>
          <a:p>
            <a:r>
              <a:rPr lang="tr-TR" dirty="0"/>
              <a:t>ALTERNATİF ETKİNLİK 3</a:t>
            </a:r>
          </a:p>
        </p:txBody>
      </p:sp>
      <p:sp>
        <p:nvSpPr>
          <p:cNvPr id="3" name="İçerik Yer Tutucusu 2">
            <a:extLst>
              <a:ext uri="{FF2B5EF4-FFF2-40B4-BE49-F238E27FC236}">
                <a16:creationId xmlns:a16="http://schemas.microsoft.com/office/drawing/2014/main" id="{80E5974A-7FA3-4B27-B4D9-E9FC0937ECA2}"/>
              </a:ext>
            </a:extLst>
          </p:cNvPr>
          <p:cNvSpPr>
            <a:spLocks noGrp="1"/>
          </p:cNvSpPr>
          <p:nvPr>
            <p:ph idx="1"/>
          </p:nvPr>
        </p:nvSpPr>
        <p:spPr/>
        <p:txBody>
          <a:bodyPr/>
          <a:lstStyle/>
          <a:p>
            <a:pPr marL="45720" indent="0">
              <a:buNone/>
            </a:pPr>
            <a:r>
              <a:rPr lang="tr-TR" dirty="0"/>
              <a:t>EGZERSİZ-5:  YENİ BİR ŞEYLER YAPIN</a:t>
            </a:r>
          </a:p>
          <a:p>
            <a:pPr marL="45720" indent="0">
              <a:buNone/>
            </a:pPr>
            <a:r>
              <a:rPr lang="tr-TR" dirty="0"/>
              <a:t>Daha önce yapmamış olduğunuz bir şeyi, ya da yapmaktan korktuğunuz bir şeyi yapmayı deneyin. Yeni şeyler yapmayı denemek demek hem kendiniz için ve hem de çevreniz için yeni keşifler yapmanızı sağlayacaktır.</a:t>
            </a:r>
          </a:p>
          <a:p>
            <a:pPr marL="45720" indent="0">
              <a:buNone/>
            </a:pPr>
            <a:r>
              <a:rPr lang="tr-TR" dirty="0"/>
              <a:t>Yeni bir şey demek, risk demektir. Dünyanın yeni bir parçasını öğrenmek de olabilir, bir uçaktan dışarıya atlamak kadar dramatik de olabilir. Heyecan dolu bu süreç, beyninizi uyarır ve yaratıcı kıvılcımlar çakmasını sağlayabilir.</a:t>
            </a:r>
          </a:p>
          <a:p>
            <a:pPr marL="45720" indent="0">
              <a:buNone/>
            </a:pPr>
            <a:endParaRPr lang="tr-TR" dirty="0"/>
          </a:p>
        </p:txBody>
      </p:sp>
    </p:spTree>
    <p:extLst>
      <p:ext uri="{BB962C8B-B14F-4D97-AF65-F5344CB8AC3E}">
        <p14:creationId xmlns:p14="http://schemas.microsoft.com/office/powerpoint/2010/main" val="23071964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B9A590-2824-4F07-A3E3-2DE31C792036}"/>
              </a:ext>
            </a:extLst>
          </p:cNvPr>
          <p:cNvSpPr>
            <a:spLocks noGrp="1"/>
          </p:cNvSpPr>
          <p:nvPr>
            <p:ph type="title"/>
          </p:nvPr>
        </p:nvSpPr>
        <p:spPr/>
        <p:txBody>
          <a:bodyPr/>
          <a:lstStyle/>
          <a:p>
            <a:r>
              <a:rPr lang="tr-TR" dirty="0"/>
              <a:t>ALTERNATİF ETKİNLİK 3</a:t>
            </a:r>
          </a:p>
        </p:txBody>
      </p:sp>
      <p:sp>
        <p:nvSpPr>
          <p:cNvPr id="3" name="İçerik Yer Tutucusu 2">
            <a:extLst>
              <a:ext uri="{FF2B5EF4-FFF2-40B4-BE49-F238E27FC236}">
                <a16:creationId xmlns:a16="http://schemas.microsoft.com/office/drawing/2014/main" id="{80E5974A-7FA3-4B27-B4D9-E9FC0937ECA2}"/>
              </a:ext>
            </a:extLst>
          </p:cNvPr>
          <p:cNvSpPr>
            <a:spLocks noGrp="1"/>
          </p:cNvSpPr>
          <p:nvPr>
            <p:ph idx="1"/>
          </p:nvPr>
        </p:nvSpPr>
        <p:spPr/>
        <p:txBody>
          <a:bodyPr/>
          <a:lstStyle/>
          <a:p>
            <a:pPr marL="45720" indent="0">
              <a:buNone/>
            </a:pPr>
            <a:r>
              <a:rPr lang="tr-TR" dirty="0"/>
              <a:t>EGZERSİZ-6:  BİZ MÜZİK ENSTRÜMANI ÇALMAYI ÖĞRENİN</a:t>
            </a:r>
          </a:p>
          <a:p>
            <a:pPr marL="45720" indent="0">
              <a:buNone/>
            </a:pPr>
            <a:r>
              <a:rPr lang="tr-TR" dirty="0"/>
              <a:t>Müzik aleti çalmak beyninizin yaratıcı düşünme konusuyla sorumlu olan bölümü harekete geçirir. Harekete geçen beyin hayal gücünüzü canlandırır. Hayal gücü sizi yenilikçi düşünme konusunda üretime zorlar. Bunun için bir enstrüman çalmayı öğrenebilirsiniz, ya da şarkı söylemeyi deneyebilirsiniz.</a:t>
            </a:r>
          </a:p>
          <a:p>
            <a:pPr marL="45720" indent="0">
              <a:buNone/>
            </a:pPr>
            <a:endParaRPr lang="tr-TR" dirty="0"/>
          </a:p>
        </p:txBody>
      </p:sp>
    </p:spTree>
    <p:extLst>
      <p:ext uri="{BB962C8B-B14F-4D97-AF65-F5344CB8AC3E}">
        <p14:creationId xmlns:p14="http://schemas.microsoft.com/office/powerpoint/2010/main" val="11502692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B9A590-2824-4F07-A3E3-2DE31C792036}"/>
              </a:ext>
            </a:extLst>
          </p:cNvPr>
          <p:cNvSpPr>
            <a:spLocks noGrp="1"/>
          </p:cNvSpPr>
          <p:nvPr>
            <p:ph type="title"/>
          </p:nvPr>
        </p:nvSpPr>
        <p:spPr/>
        <p:txBody>
          <a:bodyPr/>
          <a:lstStyle/>
          <a:p>
            <a:r>
              <a:rPr lang="tr-TR" dirty="0"/>
              <a:t>ALTERNATİF ETKİNLİK 3</a:t>
            </a:r>
          </a:p>
        </p:txBody>
      </p:sp>
      <p:sp>
        <p:nvSpPr>
          <p:cNvPr id="3" name="İçerik Yer Tutucusu 2">
            <a:extLst>
              <a:ext uri="{FF2B5EF4-FFF2-40B4-BE49-F238E27FC236}">
                <a16:creationId xmlns:a16="http://schemas.microsoft.com/office/drawing/2014/main" id="{80E5974A-7FA3-4B27-B4D9-E9FC0937ECA2}"/>
              </a:ext>
            </a:extLst>
          </p:cNvPr>
          <p:cNvSpPr>
            <a:spLocks noGrp="1"/>
          </p:cNvSpPr>
          <p:nvPr>
            <p:ph idx="1"/>
          </p:nvPr>
        </p:nvSpPr>
        <p:spPr/>
        <p:txBody>
          <a:bodyPr/>
          <a:lstStyle/>
          <a:p>
            <a:pPr marL="45720" indent="0">
              <a:buNone/>
            </a:pPr>
            <a:r>
              <a:rPr lang="tr-TR" dirty="0"/>
              <a:t>EGZERSİZ-7:  ALANINIZ DIŞINDA FARKLI MEŞGULİYETLER DE EDİNİN</a:t>
            </a:r>
          </a:p>
          <a:p>
            <a:pPr marL="45720" indent="0">
              <a:buNone/>
            </a:pPr>
            <a:r>
              <a:rPr lang="tr-TR" dirty="0"/>
              <a:t>Çoğu </a:t>
            </a:r>
            <a:r>
              <a:rPr lang="tr-TR" dirty="0" err="1"/>
              <a:t>inovatif</a:t>
            </a:r>
            <a:r>
              <a:rPr lang="tr-TR" dirty="0"/>
              <a:t> fikir başka alanda kullanılan bir fikrin farklı alanda değiştirilerek kullanılmasından veya adapte edilmesinden başka bir şey değildir. Bu anlamda kişinin farklı alanlardaki bilgi dağarcığını geliştirmesi ve dünyadaki trendleri takip etmesi önemlidir. Zaman zaman hiç ilgilenmediğiniz bir radyo kanalını dinleyin. Arada bir sizin görüşünüzde olmayan bir gazeteyi alın ve okuyun.</a:t>
            </a:r>
          </a:p>
          <a:p>
            <a:pPr marL="45720" indent="0">
              <a:buNone/>
            </a:pPr>
            <a:endParaRPr lang="tr-TR" dirty="0"/>
          </a:p>
        </p:txBody>
      </p:sp>
    </p:spTree>
    <p:extLst>
      <p:ext uri="{BB962C8B-B14F-4D97-AF65-F5344CB8AC3E}">
        <p14:creationId xmlns:p14="http://schemas.microsoft.com/office/powerpoint/2010/main" val="24025366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AB9A590-2824-4F07-A3E3-2DE31C792036}"/>
              </a:ext>
            </a:extLst>
          </p:cNvPr>
          <p:cNvSpPr>
            <a:spLocks noGrp="1"/>
          </p:cNvSpPr>
          <p:nvPr>
            <p:ph type="title"/>
          </p:nvPr>
        </p:nvSpPr>
        <p:spPr/>
        <p:txBody>
          <a:bodyPr/>
          <a:lstStyle/>
          <a:p>
            <a:r>
              <a:rPr lang="tr-TR" dirty="0"/>
              <a:t>ALTERNATİF ETKİNLİK 3</a:t>
            </a:r>
          </a:p>
        </p:txBody>
      </p:sp>
      <p:sp>
        <p:nvSpPr>
          <p:cNvPr id="3" name="İçerik Yer Tutucusu 2">
            <a:extLst>
              <a:ext uri="{FF2B5EF4-FFF2-40B4-BE49-F238E27FC236}">
                <a16:creationId xmlns:a16="http://schemas.microsoft.com/office/drawing/2014/main" id="{80E5974A-7FA3-4B27-B4D9-E9FC0937ECA2}"/>
              </a:ext>
            </a:extLst>
          </p:cNvPr>
          <p:cNvSpPr>
            <a:spLocks noGrp="1"/>
          </p:cNvSpPr>
          <p:nvPr>
            <p:ph idx="1"/>
          </p:nvPr>
        </p:nvSpPr>
        <p:spPr/>
        <p:txBody>
          <a:bodyPr/>
          <a:lstStyle/>
          <a:p>
            <a:pPr marL="45720" indent="0">
              <a:buNone/>
            </a:pPr>
            <a:r>
              <a:rPr lang="tr-TR" dirty="0"/>
              <a:t>SONUÇ: GERİSİ SİZE KALMIŞ</a:t>
            </a:r>
          </a:p>
          <a:p>
            <a:pPr marL="45720" indent="0">
              <a:buNone/>
            </a:pPr>
            <a:r>
              <a:rPr lang="tr-TR" dirty="0" err="1"/>
              <a:t>İnovatif</a:t>
            </a:r>
            <a:r>
              <a:rPr lang="tr-TR" dirty="0"/>
              <a:t> düşünme ile ilgili olarak benzer egzersizleri çoğaltabilirsiniz. Her gün evinize gittiğiniz rutin yollardan ve rutin araçlardan daha farklı yollar ve araçlar bile denemek beynimizin yenilikçi düğmelerine basamak gibi iyi gelebilir. Bunların yanında eğleneli şeyler de yapın. Hoşlandığınız, sizce heyecan veren şeyler deneyin ve zaman ayırın. Gerisi size kalmış.</a:t>
            </a:r>
          </a:p>
          <a:p>
            <a:pPr marL="45720" indent="0">
              <a:buNone/>
            </a:pPr>
            <a:endParaRPr lang="tr-TR" dirty="0"/>
          </a:p>
        </p:txBody>
      </p:sp>
    </p:spTree>
    <p:extLst>
      <p:ext uri="{BB962C8B-B14F-4D97-AF65-F5344CB8AC3E}">
        <p14:creationId xmlns:p14="http://schemas.microsoft.com/office/powerpoint/2010/main" val="2896025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981844" y="116632"/>
            <a:ext cx="8770169" cy="796575"/>
          </a:xfrm>
        </p:spPr>
        <p:txBody>
          <a:bodyPr rtlCol="0"/>
          <a:lstStyle/>
          <a:p>
            <a:pPr rtl="0"/>
            <a:r>
              <a:rPr lang="tr-TR" dirty="0"/>
              <a:t>İNOVASYON NEDİR?</a:t>
            </a:r>
          </a:p>
        </p:txBody>
      </p:sp>
      <p:sp>
        <p:nvSpPr>
          <p:cNvPr id="3" name="İçerik Yer Tutucusu 2"/>
          <p:cNvSpPr>
            <a:spLocks noGrp="1"/>
          </p:cNvSpPr>
          <p:nvPr>
            <p:ph idx="1"/>
          </p:nvPr>
        </p:nvSpPr>
        <p:spPr>
          <a:xfrm>
            <a:off x="693812" y="913207"/>
            <a:ext cx="9058201" cy="5106593"/>
          </a:xfrm>
        </p:spPr>
        <p:txBody>
          <a:bodyPr rtlCol="0"/>
          <a:lstStyle/>
          <a:p>
            <a:r>
              <a:rPr lang="tr-TR" sz="2400" i="1" dirty="0">
                <a:cs typeface="Arial" panose="020B0604020202020204" pitchFamily="34" charset="0"/>
              </a:rPr>
              <a:t>Bu fikirler, daha önce çözülmemiş sorunları çözmek veya daha önce karşılanmayan ihtiyaçlara cevap vermek amacıyla geliştirilebilir.        Ya da zaten var olan pek çok ürün ve hizmeti daha güzel, daha kullanışlı, daha çok insanın işine yarayacak hale getirmeyi amaçlayabilir. </a:t>
            </a:r>
          </a:p>
          <a:p>
            <a:r>
              <a:rPr lang="tr-TR" sz="2400" i="1" dirty="0">
                <a:cs typeface="Arial" panose="020B0604020202020204" pitchFamily="34" charset="0"/>
              </a:rPr>
              <a:t>Bu fikirlerin hayata geçirilmesi ve ortaya ürün, hizmet veya iş yapış yöntemlerinin çıkarılmasıyla ve ardından bu ürün ve hizmetlerin satılmaya veya iş yapış yöntemlerinin uygulanmaya başlanmasıyla </a:t>
            </a:r>
            <a:r>
              <a:rPr lang="tr-TR" sz="2400" i="1" dirty="0" err="1">
                <a:cs typeface="Arial" panose="020B0604020202020204" pitchFamily="34" charset="0"/>
              </a:rPr>
              <a:t>inovasyon</a:t>
            </a:r>
            <a:r>
              <a:rPr lang="tr-TR" sz="2400" i="1" dirty="0">
                <a:cs typeface="Arial" panose="020B0604020202020204" pitchFamily="34" charset="0"/>
              </a:rPr>
              <a:t> yapılmış olur.</a:t>
            </a:r>
          </a:p>
          <a:p>
            <a:endParaRPr lang="tr-TR" dirty="0"/>
          </a:p>
        </p:txBody>
      </p:sp>
      <p:pic>
        <p:nvPicPr>
          <p:cNvPr id="5" name="Resim 4" descr="araba, kişi, adam içeren bir resim&#10;&#10;Açıklama otomatik olarak oluşturuldu">
            <a:extLst>
              <a:ext uri="{FF2B5EF4-FFF2-40B4-BE49-F238E27FC236}">
                <a16:creationId xmlns:a16="http://schemas.microsoft.com/office/drawing/2014/main" id="{9D1D24AD-78B1-40C8-801C-4AF2AA582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892" y="4149080"/>
            <a:ext cx="2562583" cy="1743318"/>
          </a:xfrm>
          <a:prstGeom prst="rect">
            <a:avLst/>
          </a:prstGeom>
        </p:spPr>
      </p:pic>
      <p:pic>
        <p:nvPicPr>
          <p:cNvPr id="7" name="Resim 6" descr="cihaz, kurutma makinesi içeren bir resim&#10;&#10;Açıklama otomatik olarak oluşturuldu">
            <a:extLst>
              <a:ext uri="{FF2B5EF4-FFF2-40B4-BE49-F238E27FC236}">
                <a16:creationId xmlns:a16="http://schemas.microsoft.com/office/drawing/2014/main" id="{CA6B8084-CEA6-448E-A10F-B45625F553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716" y="4096685"/>
            <a:ext cx="2095792" cy="1848108"/>
          </a:xfrm>
          <a:prstGeom prst="rect">
            <a:avLst/>
          </a:prstGeom>
        </p:spPr>
      </p:pic>
      <p:pic>
        <p:nvPicPr>
          <p:cNvPr id="9" name="Resim 8">
            <a:extLst>
              <a:ext uri="{FF2B5EF4-FFF2-40B4-BE49-F238E27FC236}">
                <a16:creationId xmlns:a16="http://schemas.microsoft.com/office/drawing/2014/main" id="{3E1E8012-5682-4D75-8A05-E9D78C7D36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692" y="4070857"/>
            <a:ext cx="2531080" cy="1873936"/>
          </a:xfrm>
          <a:prstGeom prst="rect">
            <a:avLst/>
          </a:prstGeom>
        </p:spPr>
      </p:pic>
    </p:spTree>
    <p:extLst>
      <p:ext uri="{BB962C8B-B14F-4D97-AF65-F5344CB8AC3E}">
        <p14:creationId xmlns:p14="http://schemas.microsoft.com/office/powerpoint/2010/main" val="2189518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BA4DBAE-4738-45BE-8E15-7454B79A806A}"/>
              </a:ext>
            </a:extLst>
          </p:cNvPr>
          <p:cNvSpPr>
            <a:spLocks noGrp="1"/>
          </p:cNvSpPr>
          <p:nvPr>
            <p:ph type="title"/>
          </p:nvPr>
        </p:nvSpPr>
        <p:spPr/>
        <p:txBody>
          <a:bodyPr>
            <a:normAutofit fontScale="90000"/>
          </a:bodyPr>
          <a:lstStyle/>
          <a:p>
            <a:r>
              <a:rPr lang="tr-TR" dirty="0"/>
              <a:t>İNSAN HAYATINI KOLAYLAŞTIRACAK İNOVATİF BİR FİKİR GELİŞTİRMEK</a:t>
            </a:r>
          </a:p>
        </p:txBody>
      </p:sp>
      <p:sp>
        <p:nvSpPr>
          <p:cNvPr id="3" name="İçerik Yer Tutucusu 2">
            <a:extLst>
              <a:ext uri="{FF2B5EF4-FFF2-40B4-BE49-F238E27FC236}">
                <a16:creationId xmlns:a16="http://schemas.microsoft.com/office/drawing/2014/main" id="{5812D6CC-B95B-4BE1-AF5F-18F1C1788707}"/>
              </a:ext>
            </a:extLst>
          </p:cNvPr>
          <p:cNvSpPr>
            <a:spLocks noGrp="1"/>
          </p:cNvSpPr>
          <p:nvPr>
            <p:ph idx="1"/>
          </p:nvPr>
        </p:nvSpPr>
        <p:spPr/>
        <p:txBody>
          <a:bodyPr/>
          <a:lstStyle/>
          <a:p>
            <a:pPr marL="45720" indent="0">
              <a:buNone/>
            </a:pPr>
            <a:r>
              <a:rPr lang="tr-TR" sz="2400" i="1" dirty="0" err="1"/>
              <a:t>İnovasyon</a:t>
            </a:r>
            <a:r>
              <a:rPr lang="tr-TR" sz="2400" i="1" dirty="0"/>
              <a:t> ve yenilikçi fikirler </a:t>
            </a:r>
            <a:r>
              <a:rPr lang="tr-TR" sz="2400" i="1" dirty="0" err="1"/>
              <a:t>inovatif</a:t>
            </a:r>
            <a:r>
              <a:rPr lang="tr-TR" sz="2400" i="1" dirty="0"/>
              <a:t> düşünmenin ürünleridir. Yenilikçi ve </a:t>
            </a:r>
            <a:r>
              <a:rPr lang="tr-TR" sz="2400" i="1" dirty="0" err="1"/>
              <a:t>inovatif</a:t>
            </a:r>
            <a:r>
              <a:rPr lang="tr-TR" sz="2400" i="1" dirty="0"/>
              <a:t> düşünme yaygın olarak yanlış anlaşılır. Hatta yenilikçi düşünme bir zaman kaybı olarak görülür. Bu normal; bu hayatta kaşiflere mucitlere, farklı düşünenlere hep farklı gözle bakılmıştır. Hatta ünlü kaşifler, mucitler başlangıçta deli, geri zekalı, öğrenme güçlüğü çeken özel eğitime muhtaç insanlar olarak görülmüşlerdir. Ne zamana kadar? Buluşlarıyla dünyayı değiştirene kadar…</a:t>
            </a:r>
          </a:p>
          <a:p>
            <a:pPr marL="45720" indent="0">
              <a:buNone/>
            </a:pPr>
            <a:endParaRPr lang="tr-TR" dirty="0"/>
          </a:p>
        </p:txBody>
      </p:sp>
    </p:spTree>
    <p:extLst>
      <p:ext uri="{BB962C8B-B14F-4D97-AF65-F5344CB8AC3E}">
        <p14:creationId xmlns:p14="http://schemas.microsoft.com/office/powerpoint/2010/main" val="23985610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EEDB06B-4391-42CA-BA2B-5B5049E3F32A}"/>
              </a:ext>
            </a:extLst>
          </p:cNvPr>
          <p:cNvSpPr>
            <a:spLocks noGrp="1"/>
          </p:cNvSpPr>
          <p:nvPr>
            <p:ph type="title"/>
          </p:nvPr>
        </p:nvSpPr>
        <p:spPr/>
        <p:txBody>
          <a:bodyPr>
            <a:normAutofit fontScale="90000"/>
          </a:bodyPr>
          <a:lstStyle/>
          <a:p>
            <a:r>
              <a:rPr lang="tr-TR" dirty="0"/>
              <a:t>İNSAN HAYATINI KOLAYLAŞTIRACAK İNOVATİF BİR FİKİR GELİŞTİRMEK</a:t>
            </a:r>
          </a:p>
        </p:txBody>
      </p:sp>
      <p:sp>
        <p:nvSpPr>
          <p:cNvPr id="3" name="İçerik Yer Tutucusu 2">
            <a:extLst>
              <a:ext uri="{FF2B5EF4-FFF2-40B4-BE49-F238E27FC236}">
                <a16:creationId xmlns:a16="http://schemas.microsoft.com/office/drawing/2014/main" id="{C0F708EE-6CCA-4A71-BE90-4403A3A68648}"/>
              </a:ext>
            </a:extLst>
          </p:cNvPr>
          <p:cNvSpPr>
            <a:spLocks noGrp="1"/>
          </p:cNvSpPr>
          <p:nvPr>
            <p:ph idx="1"/>
          </p:nvPr>
        </p:nvSpPr>
        <p:spPr/>
        <p:txBody>
          <a:bodyPr/>
          <a:lstStyle/>
          <a:p>
            <a:pPr marL="45720" indent="0">
              <a:buNone/>
            </a:pPr>
            <a:r>
              <a:rPr lang="tr-TR" dirty="0"/>
              <a:t>Hayal gücü, herhangi bir duruma farklı açılardan bakabilmeyi sağlar.</a:t>
            </a:r>
          </a:p>
          <a:p>
            <a:pPr marL="45720" indent="0">
              <a:buNone/>
            </a:pPr>
            <a:r>
              <a:rPr lang="tr-TR" dirty="0"/>
              <a:t>Gelişmiş ve güçlü bir hayal gücü sizi hayalperest yapmaz tam tersine yeteneklerinizi </a:t>
            </a:r>
            <a:r>
              <a:rPr lang="tr-TR" dirty="0" err="1"/>
              <a:t>güşlendirir</a:t>
            </a:r>
            <a:r>
              <a:rPr lang="tr-TR" dirty="0"/>
              <a:t>.</a:t>
            </a:r>
          </a:p>
          <a:p>
            <a:pPr marL="45720" indent="0">
              <a:buNone/>
            </a:pPr>
            <a:r>
              <a:rPr lang="tr-TR" dirty="0"/>
              <a:t>Hayal gücünün önemini anlayamamak başarısızlığın ve mutsuzluğun kaynağıdır.</a:t>
            </a:r>
          </a:p>
          <a:p>
            <a:pPr marL="45720" indent="0">
              <a:buNone/>
            </a:pPr>
            <a:r>
              <a:rPr lang="tr-TR" dirty="0"/>
              <a:t>İnsanların çoğu negatif düşünme eğiliminde oldukları için başarısız oluyorlar. </a:t>
            </a:r>
          </a:p>
          <a:p>
            <a:pPr marL="45720" indent="0">
              <a:buNone/>
            </a:pPr>
            <a:r>
              <a:rPr lang="tr-TR" dirty="0"/>
              <a:t>Yapmamız gereken tek şey bakış açımızı değiştirmektir. </a:t>
            </a:r>
          </a:p>
        </p:txBody>
      </p:sp>
    </p:spTree>
    <p:extLst>
      <p:ext uri="{BB962C8B-B14F-4D97-AF65-F5344CB8AC3E}">
        <p14:creationId xmlns:p14="http://schemas.microsoft.com/office/powerpoint/2010/main" val="11856540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2639CF52-205A-4965-ADAC-366F76D2B070}"/>
              </a:ext>
            </a:extLst>
          </p:cNvPr>
          <p:cNvSpPr>
            <a:spLocks noGrp="1"/>
          </p:cNvSpPr>
          <p:nvPr>
            <p:ph type="title"/>
          </p:nvPr>
        </p:nvSpPr>
        <p:spPr/>
        <p:txBody>
          <a:bodyPr/>
          <a:lstStyle/>
          <a:p>
            <a:r>
              <a:rPr lang="tr-TR" dirty="0"/>
              <a:t>Etkinlik 4</a:t>
            </a:r>
          </a:p>
        </p:txBody>
      </p:sp>
      <p:sp>
        <p:nvSpPr>
          <p:cNvPr id="3" name="İçerik Yer Tutucusu 2">
            <a:extLst>
              <a:ext uri="{FF2B5EF4-FFF2-40B4-BE49-F238E27FC236}">
                <a16:creationId xmlns:a16="http://schemas.microsoft.com/office/drawing/2014/main" id="{ED3B569E-C4EF-44C8-9CFA-323485B5CEA2}"/>
              </a:ext>
            </a:extLst>
          </p:cNvPr>
          <p:cNvSpPr>
            <a:spLocks noGrp="1"/>
          </p:cNvSpPr>
          <p:nvPr>
            <p:ph idx="1"/>
          </p:nvPr>
        </p:nvSpPr>
        <p:spPr/>
        <p:txBody>
          <a:bodyPr/>
          <a:lstStyle/>
          <a:p>
            <a:pPr marL="45720" indent="0">
              <a:buNone/>
            </a:pPr>
            <a:r>
              <a:rPr lang="tr-TR" dirty="0"/>
              <a:t>A4 kağıtlarını 5cm kenar uzunluğuna sahip karelere ayırın.</a:t>
            </a:r>
          </a:p>
          <a:p>
            <a:pPr marL="45720" indent="0">
              <a:buNone/>
            </a:pPr>
            <a:r>
              <a:rPr lang="tr-TR" dirty="0"/>
              <a:t>Bu etkinlikte A4 kağıdı dışında hiçbir malzeme kullanılmayacak.</a:t>
            </a:r>
          </a:p>
          <a:p>
            <a:pPr marL="45720" indent="0">
              <a:buNone/>
            </a:pPr>
            <a:r>
              <a:rPr lang="tr-TR" dirty="0"/>
              <a:t>Kare şeklindeki kağıtları istediğiniz gibi katlayabilir,  kesebilirsiniz.</a:t>
            </a:r>
          </a:p>
          <a:p>
            <a:pPr marL="45720" indent="0">
              <a:buNone/>
            </a:pPr>
            <a:r>
              <a:rPr lang="tr-TR" dirty="0"/>
              <a:t>Amacınız bu kağıtları kullanarak en yüksek kuleyi yapmak.</a:t>
            </a:r>
          </a:p>
          <a:p>
            <a:pPr marL="45720" indent="0">
              <a:buNone/>
            </a:pPr>
            <a:r>
              <a:rPr lang="tr-TR" dirty="0"/>
              <a:t>Haydi kolay gelsin!!!!</a:t>
            </a:r>
          </a:p>
        </p:txBody>
      </p:sp>
    </p:spTree>
    <p:extLst>
      <p:ext uri="{BB962C8B-B14F-4D97-AF65-F5344CB8AC3E}">
        <p14:creationId xmlns:p14="http://schemas.microsoft.com/office/powerpoint/2010/main" val="33465986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5" name="İçerik Yer Tutucusu 4">
            <a:extLst>
              <a:ext uri="{FF2B5EF4-FFF2-40B4-BE49-F238E27FC236}">
                <a16:creationId xmlns:a16="http://schemas.microsoft.com/office/drawing/2014/main" id="{7F47F7E5-8ED7-4CFC-97A0-B36A18A2C2EA}"/>
              </a:ext>
            </a:extLst>
          </p:cNvPr>
          <p:cNvPicPr>
            <a:picLocks noGrp="1" noChangeAspect="1"/>
          </p:cNvPicPr>
          <p:nvPr>
            <p:ph idx="1"/>
          </p:nvPr>
        </p:nvPicPr>
        <p:blipFill>
          <a:blip r:embed="rId2"/>
          <a:stretch>
            <a:fillRect/>
          </a:stretch>
        </p:blipFill>
        <p:spPr>
          <a:xfrm>
            <a:off x="1368288" y="1828800"/>
            <a:ext cx="8080649" cy="4191000"/>
          </a:xfrm>
          <a:prstGeom prst="rect">
            <a:avLst/>
          </a:prstGeom>
        </p:spPr>
      </p:pic>
    </p:spTree>
    <p:extLst>
      <p:ext uri="{BB962C8B-B14F-4D97-AF65-F5344CB8AC3E}">
        <p14:creationId xmlns:p14="http://schemas.microsoft.com/office/powerpoint/2010/main" val="4253623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F0E3BB48-B54D-406D-8C5A-0F677506716F}"/>
              </a:ext>
            </a:extLst>
          </p:cNvPr>
          <p:cNvPicPr>
            <a:picLocks noGrp="1" noChangeAspect="1"/>
          </p:cNvPicPr>
          <p:nvPr>
            <p:ph idx="1"/>
          </p:nvPr>
        </p:nvPicPr>
        <p:blipFill>
          <a:blip r:embed="rId2"/>
          <a:stretch>
            <a:fillRect/>
          </a:stretch>
        </p:blipFill>
        <p:spPr>
          <a:xfrm>
            <a:off x="1065213" y="1997065"/>
            <a:ext cx="8686800" cy="3854470"/>
          </a:xfrm>
          <a:prstGeom prst="rect">
            <a:avLst/>
          </a:prstGeom>
        </p:spPr>
      </p:pic>
    </p:spTree>
    <p:extLst>
      <p:ext uri="{BB962C8B-B14F-4D97-AF65-F5344CB8AC3E}">
        <p14:creationId xmlns:p14="http://schemas.microsoft.com/office/powerpoint/2010/main" val="39993658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56CAB4D2-15F8-4E82-8E92-4B68F055D62D}"/>
              </a:ext>
            </a:extLst>
          </p:cNvPr>
          <p:cNvPicPr>
            <a:picLocks noGrp="1" noChangeAspect="1"/>
          </p:cNvPicPr>
          <p:nvPr>
            <p:ph idx="1"/>
          </p:nvPr>
        </p:nvPicPr>
        <p:blipFill>
          <a:blip r:embed="rId2"/>
          <a:stretch>
            <a:fillRect/>
          </a:stretch>
        </p:blipFill>
        <p:spPr>
          <a:xfrm>
            <a:off x="1065213" y="2036270"/>
            <a:ext cx="8686800" cy="3776060"/>
          </a:xfrm>
          <a:prstGeom prst="rect">
            <a:avLst/>
          </a:prstGeom>
        </p:spPr>
      </p:pic>
    </p:spTree>
    <p:extLst>
      <p:ext uri="{BB962C8B-B14F-4D97-AF65-F5344CB8AC3E}">
        <p14:creationId xmlns:p14="http://schemas.microsoft.com/office/powerpoint/2010/main" val="17257493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1B103E7A-08B6-4E93-8AA8-2E7841483ABD}"/>
              </a:ext>
            </a:extLst>
          </p:cNvPr>
          <p:cNvPicPr>
            <a:picLocks noGrp="1" noChangeAspect="1"/>
          </p:cNvPicPr>
          <p:nvPr>
            <p:ph idx="1"/>
          </p:nvPr>
        </p:nvPicPr>
        <p:blipFill>
          <a:blip r:embed="rId2"/>
          <a:stretch>
            <a:fillRect/>
          </a:stretch>
        </p:blipFill>
        <p:spPr>
          <a:xfrm>
            <a:off x="1065213" y="1934758"/>
            <a:ext cx="8686800" cy="3979084"/>
          </a:xfrm>
          <a:prstGeom prst="rect">
            <a:avLst/>
          </a:prstGeom>
        </p:spPr>
      </p:pic>
    </p:spTree>
    <p:extLst>
      <p:ext uri="{BB962C8B-B14F-4D97-AF65-F5344CB8AC3E}">
        <p14:creationId xmlns:p14="http://schemas.microsoft.com/office/powerpoint/2010/main" val="5048007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11744F66-E258-4CA6-BB65-2CA70BB6137B}"/>
              </a:ext>
            </a:extLst>
          </p:cNvPr>
          <p:cNvPicPr>
            <a:picLocks noGrp="1" noChangeAspect="1"/>
          </p:cNvPicPr>
          <p:nvPr>
            <p:ph idx="1"/>
          </p:nvPr>
        </p:nvPicPr>
        <p:blipFill>
          <a:blip r:embed="rId2"/>
          <a:stretch>
            <a:fillRect/>
          </a:stretch>
        </p:blipFill>
        <p:spPr>
          <a:xfrm>
            <a:off x="1065213" y="1935837"/>
            <a:ext cx="8686800" cy="3976925"/>
          </a:xfrm>
          <a:prstGeom prst="rect">
            <a:avLst/>
          </a:prstGeom>
        </p:spPr>
      </p:pic>
    </p:spTree>
    <p:extLst>
      <p:ext uri="{BB962C8B-B14F-4D97-AF65-F5344CB8AC3E}">
        <p14:creationId xmlns:p14="http://schemas.microsoft.com/office/powerpoint/2010/main" val="33442905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586FE29C-5EC9-4BD5-A2F7-E70BA7BA6DEB}"/>
              </a:ext>
            </a:extLst>
          </p:cNvPr>
          <p:cNvPicPr>
            <a:picLocks noGrp="1" noChangeAspect="1"/>
          </p:cNvPicPr>
          <p:nvPr>
            <p:ph idx="1"/>
          </p:nvPr>
        </p:nvPicPr>
        <p:blipFill>
          <a:blip r:embed="rId2"/>
          <a:stretch>
            <a:fillRect/>
          </a:stretch>
        </p:blipFill>
        <p:spPr>
          <a:xfrm>
            <a:off x="1065213" y="1829977"/>
            <a:ext cx="8686800" cy="4188646"/>
          </a:xfrm>
          <a:prstGeom prst="rect">
            <a:avLst/>
          </a:prstGeom>
        </p:spPr>
      </p:pic>
    </p:spTree>
    <p:extLst>
      <p:ext uri="{BB962C8B-B14F-4D97-AF65-F5344CB8AC3E}">
        <p14:creationId xmlns:p14="http://schemas.microsoft.com/office/powerpoint/2010/main" val="25402204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32BED3B9-A26F-42C5-AD9B-4C1B1B34C7A2}"/>
              </a:ext>
            </a:extLst>
          </p:cNvPr>
          <p:cNvPicPr>
            <a:picLocks noGrp="1" noChangeAspect="1"/>
          </p:cNvPicPr>
          <p:nvPr>
            <p:ph idx="1"/>
          </p:nvPr>
        </p:nvPicPr>
        <p:blipFill>
          <a:blip r:embed="rId2"/>
          <a:stretch>
            <a:fillRect/>
          </a:stretch>
        </p:blipFill>
        <p:spPr>
          <a:xfrm>
            <a:off x="1065213" y="2032218"/>
            <a:ext cx="8686800" cy="3784163"/>
          </a:xfrm>
          <a:prstGeom prst="rect">
            <a:avLst/>
          </a:prstGeom>
        </p:spPr>
      </p:pic>
    </p:spTree>
    <p:extLst>
      <p:ext uri="{BB962C8B-B14F-4D97-AF65-F5344CB8AC3E}">
        <p14:creationId xmlns:p14="http://schemas.microsoft.com/office/powerpoint/2010/main" val="3393156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rtlCol="0"/>
          <a:lstStyle/>
          <a:p>
            <a:r>
              <a:rPr lang="tr-TR" dirty="0" err="1"/>
              <a:t>İnovasyon</a:t>
            </a:r>
            <a:r>
              <a:rPr lang="tr-TR" dirty="0"/>
              <a:t> icat değildir.</a:t>
            </a:r>
          </a:p>
        </p:txBody>
      </p:sp>
      <p:pic>
        <p:nvPicPr>
          <p:cNvPr id="9" name="İçerik Yer Tutucusu 8" descr="kişi, dik, adam, açık hava içeren bir resim&#10;&#10;Açıklama otomatik olarak oluşturuldu">
            <a:extLst>
              <a:ext uri="{FF2B5EF4-FFF2-40B4-BE49-F238E27FC236}">
                <a16:creationId xmlns:a16="http://schemas.microsoft.com/office/drawing/2014/main" id="{3F2D5BE3-FE51-4F01-9079-FAD5CE4782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9182" y="1772816"/>
            <a:ext cx="2268926" cy="2232248"/>
          </a:xfrm>
        </p:spPr>
      </p:pic>
      <p:pic>
        <p:nvPicPr>
          <p:cNvPr id="11" name="Resim 10" descr="açık hava, fotoğraf, kişi, bina içeren bir resim&#10;&#10;Açıklama otomatik olarak oluşturuldu">
            <a:extLst>
              <a:ext uri="{FF2B5EF4-FFF2-40B4-BE49-F238E27FC236}">
                <a16:creationId xmlns:a16="http://schemas.microsoft.com/office/drawing/2014/main" id="{47333782-3B3D-4074-95E8-0260B6BC0A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132" y="1772817"/>
            <a:ext cx="1976434" cy="2232248"/>
          </a:xfrm>
          <a:prstGeom prst="rect">
            <a:avLst/>
          </a:prstGeom>
        </p:spPr>
      </p:pic>
      <p:pic>
        <p:nvPicPr>
          <p:cNvPr id="13" name="Resim 12">
            <a:extLst>
              <a:ext uri="{FF2B5EF4-FFF2-40B4-BE49-F238E27FC236}">
                <a16:creationId xmlns:a16="http://schemas.microsoft.com/office/drawing/2014/main" id="{25D724C7-3114-43DB-AB2A-D15740FF2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396" y="1780997"/>
            <a:ext cx="2592288" cy="2224067"/>
          </a:xfrm>
          <a:prstGeom prst="rect">
            <a:avLst/>
          </a:prstGeom>
        </p:spPr>
      </p:pic>
      <p:sp>
        <p:nvSpPr>
          <p:cNvPr id="14" name="Metin kutusu 13">
            <a:extLst>
              <a:ext uri="{FF2B5EF4-FFF2-40B4-BE49-F238E27FC236}">
                <a16:creationId xmlns:a16="http://schemas.microsoft.com/office/drawing/2014/main" id="{5F9D84DE-F74D-4324-BA95-4F4FF0131BFF}"/>
              </a:ext>
            </a:extLst>
          </p:cNvPr>
          <p:cNvSpPr txBox="1"/>
          <p:nvPr/>
        </p:nvSpPr>
        <p:spPr>
          <a:xfrm>
            <a:off x="909836" y="4111716"/>
            <a:ext cx="7632848" cy="2123658"/>
          </a:xfrm>
          <a:prstGeom prst="rect">
            <a:avLst/>
          </a:prstGeom>
          <a:noFill/>
          <a:ln>
            <a:solidFill>
              <a:schemeClr val="bg2"/>
            </a:solidFill>
          </a:ln>
        </p:spPr>
        <p:txBody>
          <a:bodyPr wrap="square" rtlCol="0" anchor="ctr" anchorCtr="1">
            <a:spAutoFit/>
          </a:bodyPr>
          <a:lstStyle/>
          <a:p>
            <a:r>
              <a:rPr lang="tr-TR" sz="2000" i="1" dirty="0"/>
              <a:t>Tarih boyunca birçok icat ürüne ya da hizmete dönüşemeden yok olup gitmiştir. Bunun temel sebeplerinden her icadın aslında insanlara bir yarar getiremediği, ticari başarıyı getiremediği gerçeğidir.</a:t>
            </a:r>
          </a:p>
          <a:p>
            <a:endParaRPr lang="tr-TR" dirty="0"/>
          </a:p>
          <a:p>
            <a:r>
              <a:rPr lang="tr-TR" b="1" i="1" dirty="0" err="1">
                <a:solidFill>
                  <a:srgbClr val="FF0000"/>
                </a:solidFill>
              </a:rPr>
              <a:t>İnovasyonda</a:t>
            </a:r>
            <a:r>
              <a:rPr lang="tr-TR" b="1" i="1" dirty="0">
                <a:solidFill>
                  <a:srgbClr val="FF0000"/>
                </a:solidFill>
              </a:rPr>
              <a:t> hedefimiz sadece keşfedilmemiş olanı bulmak (icat etmek) değil, bundan bir fayda da sağlayabilmektir.</a:t>
            </a:r>
          </a:p>
          <a:p>
            <a:endParaRPr lang="tr-TR" dirty="0"/>
          </a:p>
        </p:txBody>
      </p:sp>
    </p:spTree>
    <p:extLst>
      <p:ext uri="{BB962C8B-B14F-4D97-AF65-F5344CB8AC3E}">
        <p14:creationId xmlns:p14="http://schemas.microsoft.com/office/powerpoint/2010/main" val="27728957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B977CF89-20FB-4FC2-BFC8-41AD3EB24EC2}"/>
              </a:ext>
            </a:extLst>
          </p:cNvPr>
          <p:cNvPicPr>
            <a:picLocks noGrp="1" noChangeAspect="1"/>
          </p:cNvPicPr>
          <p:nvPr>
            <p:ph idx="1"/>
          </p:nvPr>
        </p:nvPicPr>
        <p:blipFill>
          <a:blip r:embed="rId2"/>
          <a:stretch>
            <a:fillRect/>
          </a:stretch>
        </p:blipFill>
        <p:spPr>
          <a:xfrm>
            <a:off x="1065213" y="2018930"/>
            <a:ext cx="8686800" cy="3810740"/>
          </a:xfrm>
          <a:prstGeom prst="rect">
            <a:avLst/>
          </a:prstGeom>
        </p:spPr>
      </p:pic>
    </p:spTree>
    <p:extLst>
      <p:ext uri="{BB962C8B-B14F-4D97-AF65-F5344CB8AC3E}">
        <p14:creationId xmlns:p14="http://schemas.microsoft.com/office/powerpoint/2010/main" val="17204201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096D3236-F731-4A41-B98B-B148D5D7C7D6}"/>
              </a:ext>
            </a:extLst>
          </p:cNvPr>
          <p:cNvPicPr>
            <a:picLocks noGrp="1" noChangeAspect="1"/>
          </p:cNvPicPr>
          <p:nvPr>
            <p:ph idx="1"/>
          </p:nvPr>
        </p:nvPicPr>
        <p:blipFill>
          <a:blip r:embed="rId2"/>
          <a:stretch>
            <a:fillRect/>
          </a:stretch>
        </p:blipFill>
        <p:spPr>
          <a:xfrm>
            <a:off x="1065213" y="2026744"/>
            <a:ext cx="8686800" cy="3795111"/>
          </a:xfrm>
          <a:prstGeom prst="rect">
            <a:avLst/>
          </a:prstGeom>
        </p:spPr>
      </p:pic>
    </p:spTree>
    <p:extLst>
      <p:ext uri="{BB962C8B-B14F-4D97-AF65-F5344CB8AC3E}">
        <p14:creationId xmlns:p14="http://schemas.microsoft.com/office/powerpoint/2010/main" val="22085875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61E9891-4DE7-4768-9297-730C489A74A8}"/>
              </a:ext>
            </a:extLst>
          </p:cNvPr>
          <p:cNvSpPr>
            <a:spLocks noGrp="1"/>
          </p:cNvSpPr>
          <p:nvPr>
            <p:ph type="title"/>
          </p:nvPr>
        </p:nvSpPr>
        <p:spPr/>
        <p:txBody>
          <a:bodyPr>
            <a:normAutofit fontScale="90000"/>
          </a:bodyPr>
          <a:lstStyle/>
          <a:p>
            <a:r>
              <a:rPr lang="tr-TR" dirty="0"/>
              <a:t>Bilim insanlarının </a:t>
            </a:r>
            <a:r>
              <a:rPr lang="tr-TR" dirty="0" err="1"/>
              <a:t>inovasyon</a:t>
            </a:r>
            <a:r>
              <a:rPr lang="tr-TR" dirty="0"/>
              <a:t> ile ilgili sözleri</a:t>
            </a:r>
          </a:p>
        </p:txBody>
      </p:sp>
      <p:pic>
        <p:nvPicPr>
          <p:cNvPr id="4" name="İçerik Yer Tutucusu 3">
            <a:extLst>
              <a:ext uri="{FF2B5EF4-FFF2-40B4-BE49-F238E27FC236}">
                <a16:creationId xmlns:a16="http://schemas.microsoft.com/office/drawing/2014/main" id="{29D994FD-FBC9-4703-B100-42A62C1BEB46}"/>
              </a:ext>
            </a:extLst>
          </p:cNvPr>
          <p:cNvPicPr>
            <a:picLocks noGrp="1" noChangeAspect="1"/>
          </p:cNvPicPr>
          <p:nvPr>
            <p:ph idx="1"/>
          </p:nvPr>
        </p:nvPicPr>
        <p:blipFill>
          <a:blip r:embed="rId2"/>
          <a:stretch>
            <a:fillRect/>
          </a:stretch>
        </p:blipFill>
        <p:spPr>
          <a:xfrm>
            <a:off x="1065213" y="2029938"/>
            <a:ext cx="8686800" cy="3788723"/>
          </a:xfrm>
          <a:prstGeom prst="rect">
            <a:avLst/>
          </a:prstGeom>
        </p:spPr>
      </p:pic>
    </p:spTree>
    <p:extLst>
      <p:ext uri="{BB962C8B-B14F-4D97-AF65-F5344CB8AC3E}">
        <p14:creationId xmlns:p14="http://schemas.microsoft.com/office/powerpoint/2010/main" val="36269119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F07A0E9-49AE-42EF-B9A5-5CB85649192B}"/>
              </a:ext>
            </a:extLst>
          </p:cNvPr>
          <p:cNvSpPr>
            <a:spLocks noGrp="1"/>
          </p:cNvSpPr>
          <p:nvPr>
            <p:ph type="title"/>
          </p:nvPr>
        </p:nvSpPr>
        <p:spPr>
          <a:xfrm>
            <a:off x="261764" y="980728"/>
            <a:ext cx="11665296" cy="2016224"/>
          </a:xfrm>
        </p:spPr>
        <p:txBody>
          <a:bodyPr>
            <a:noAutofit/>
          </a:bodyPr>
          <a:lstStyle/>
          <a:p>
            <a:pPr algn="ctr"/>
            <a:r>
              <a:rPr lang="tr-TR" sz="9000" dirty="0"/>
              <a:t>BAŞKA DERSTE GÖRÜŞMEK ÜZERE</a:t>
            </a:r>
          </a:p>
        </p:txBody>
      </p:sp>
      <p:sp>
        <p:nvSpPr>
          <p:cNvPr id="3" name="İçerik Yer Tutucusu 2">
            <a:extLst>
              <a:ext uri="{FF2B5EF4-FFF2-40B4-BE49-F238E27FC236}">
                <a16:creationId xmlns:a16="http://schemas.microsoft.com/office/drawing/2014/main" id="{D231703B-7882-4D08-96CE-5579099EFA8C}"/>
              </a:ext>
            </a:extLst>
          </p:cNvPr>
          <p:cNvSpPr>
            <a:spLocks noGrp="1"/>
          </p:cNvSpPr>
          <p:nvPr>
            <p:ph idx="1"/>
          </p:nvPr>
        </p:nvSpPr>
        <p:spPr>
          <a:xfrm>
            <a:off x="1773932" y="3176973"/>
            <a:ext cx="7488832" cy="2232248"/>
          </a:xfrm>
        </p:spPr>
        <p:txBody>
          <a:bodyPr>
            <a:noAutofit/>
          </a:bodyPr>
          <a:lstStyle/>
          <a:p>
            <a:pPr marL="45720" indent="0" algn="ctr">
              <a:buNone/>
            </a:pPr>
            <a:r>
              <a:rPr lang="tr-TR" sz="10000" dirty="0"/>
              <a:t>İyi dersler!</a:t>
            </a:r>
          </a:p>
        </p:txBody>
      </p:sp>
    </p:spTree>
    <p:extLst>
      <p:ext uri="{BB962C8B-B14F-4D97-AF65-F5344CB8AC3E}">
        <p14:creationId xmlns:p14="http://schemas.microsoft.com/office/powerpoint/2010/main" val="3936063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65212" y="0"/>
            <a:ext cx="8686801" cy="764704"/>
          </a:xfrm>
        </p:spPr>
        <p:txBody>
          <a:bodyPr rtlCol="0"/>
          <a:lstStyle/>
          <a:p>
            <a:r>
              <a:rPr lang="tr-TR" i="1" dirty="0">
                <a:latin typeface="+mn-lt"/>
              </a:rPr>
              <a:t>İNOVASYON NEDEN ÖNEMLİDİR</a:t>
            </a:r>
          </a:p>
        </p:txBody>
      </p:sp>
      <p:sp>
        <p:nvSpPr>
          <p:cNvPr id="3" name="İçerik Yer Tutucusu 2"/>
          <p:cNvSpPr>
            <a:spLocks noGrp="1"/>
          </p:cNvSpPr>
          <p:nvPr>
            <p:ph idx="1"/>
          </p:nvPr>
        </p:nvSpPr>
        <p:spPr>
          <a:xfrm>
            <a:off x="837828" y="764704"/>
            <a:ext cx="8914185" cy="5255096"/>
          </a:xfrm>
        </p:spPr>
        <p:txBody>
          <a:bodyPr rtlCol="0">
            <a:normAutofit lnSpcReduction="10000"/>
          </a:bodyPr>
          <a:lstStyle/>
          <a:p>
            <a:r>
              <a:rPr lang="tr-TR" sz="2800" i="1" dirty="0" err="1"/>
              <a:t>İnovasyona</a:t>
            </a:r>
            <a:r>
              <a:rPr lang="tr-TR" sz="2800" i="1" dirty="0"/>
              <a:t> yatırım yapan şirketler daha fazla satış yapar. Daha çok gelir elde ederler.</a:t>
            </a:r>
          </a:p>
          <a:p>
            <a:r>
              <a:rPr lang="tr-TR" sz="2800" i="1" dirty="0"/>
              <a:t>Diğer firmalara göre  rekabet avantajı sağlarlar.</a:t>
            </a:r>
          </a:p>
          <a:p>
            <a:r>
              <a:rPr lang="tr-TR" sz="2800" i="1" dirty="0" err="1"/>
              <a:t>İnovasyon</a:t>
            </a:r>
            <a:r>
              <a:rPr lang="tr-TR" sz="2800" i="1" dirty="0"/>
              <a:t> yapan şirketler daha hızlı büyürler. </a:t>
            </a:r>
          </a:p>
          <a:p>
            <a:r>
              <a:rPr lang="tr-TR" sz="2800" i="1" dirty="0"/>
              <a:t>Daha çok kişiye iş imkanı sağlarlar.</a:t>
            </a:r>
          </a:p>
          <a:p>
            <a:pPr marL="45720" indent="0">
              <a:buNone/>
            </a:pPr>
            <a:r>
              <a:rPr lang="tr-TR" sz="2800" b="1" i="1" dirty="0" err="1">
                <a:solidFill>
                  <a:srgbClr val="FF0000"/>
                </a:solidFill>
              </a:rPr>
              <a:t>İnovasyon</a:t>
            </a:r>
            <a:r>
              <a:rPr lang="tr-TR" sz="2800" b="1" i="1" dirty="0">
                <a:solidFill>
                  <a:srgbClr val="FF0000"/>
                </a:solidFill>
              </a:rPr>
              <a:t> yapan şirketlerin çok olduğu ülkelerde;</a:t>
            </a:r>
          </a:p>
          <a:p>
            <a:r>
              <a:rPr lang="tr-TR" sz="2800" i="1" dirty="0"/>
              <a:t>işsizlik azalır; kişilerin kazançları artar; herkes daha iyi şartlarda yaşar.</a:t>
            </a:r>
          </a:p>
          <a:p>
            <a:r>
              <a:rPr lang="tr-TR" sz="2800" i="1" dirty="0"/>
              <a:t>Vergi geliri artan devletler daha fazla hizmet sunarlar.</a:t>
            </a:r>
          </a:p>
          <a:p>
            <a:r>
              <a:rPr lang="tr-TR" sz="2800" i="1" dirty="0"/>
              <a:t>Diğer ülkelerin karşısında daha güçlü durumda olurlar.</a:t>
            </a:r>
          </a:p>
          <a:p>
            <a:pPr rtl="0"/>
            <a:endParaRPr lang="tr-TR" dirty="0"/>
          </a:p>
        </p:txBody>
      </p:sp>
    </p:spTree>
    <p:extLst>
      <p:ext uri="{BB962C8B-B14F-4D97-AF65-F5344CB8AC3E}">
        <p14:creationId xmlns:p14="http://schemas.microsoft.com/office/powerpoint/2010/main" val="4215196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65212" y="332656"/>
            <a:ext cx="8686801" cy="648072"/>
          </a:xfrm>
        </p:spPr>
        <p:txBody>
          <a:bodyPr rtlCol="0">
            <a:normAutofit fontScale="90000"/>
          </a:bodyPr>
          <a:lstStyle/>
          <a:p>
            <a:pPr rtl="0"/>
            <a:r>
              <a:rPr lang="tr-TR" dirty="0"/>
              <a:t>BU HİKAYE HAKKINDA BİRAZ DÜŞÜNELİM!!!!</a:t>
            </a:r>
          </a:p>
        </p:txBody>
      </p:sp>
      <p:pic>
        <p:nvPicPr>
          <p:cNvPr id="4" name="İçerik Yer Tutucusu 3">
            <a:extLst>
              <a:ext uri="{FF2B5EF4-FFF2-40B4-BE49-F238E27FC236}">
                <a16:creationId xmlns:a16="http://schemas.microsoft.com/office/drawing/2014/main" id="{36F85652-552A-4A93-A61A-FBB5FC70ACA6}"/>
              </a:ext>
            </a:extLst>
          </p:cNvPr>
          <p:cNvPicPr>
            <a:picLocks noGrp="1" noChangeAspect="1"/>
          </p:cNvPicPr>
          <p:nvPr>
            <p:ph idx="1"/>
          </p:nvPr>
        </p:nvPicPr>
        <p:blipFill>
          <a:blip r:embed="rId3"/>
          <a:stretch>
            <a:fillRect/>
          </a:stretch>
        </p:blipFill>
        <p:spPr>
          <a:xfrm>
            <a:off x="2422004" y="980728"/>
            <a:ext cx="5544616" cy="5039072"/>
          </a:xfrm>
          <a:prstGeom prst="rect">
            <a:avLst/>
          </a:prstGeom>
        </p:spPr>
      </p:pic>
      <p:pic>
        <p:nvPicPr>
          <p:cNvPr id="3" name="Resim 2">
            <a:extLst>
              <a:ext uri="{FF2B5EF4-FFF2-40B4-BE49-F238E27FC236}">
                <a16:creationId xmlns:a16="http://schemas.microsoft.com/office/drawing/2014/main" id="{6109F314-F972-4D48-B68D-B0ACCFA74D11}"/>
              </a:ext>
            </a:extLst>
          </p:cNvPr>
          <p:cNvPicPr>
            <a:picLocks noChangeAspect="1"/>
          </p:cNvPicPr>
          <p:nvPr/>
        </p:nvPicPr>
        <p:blipFill>
          <a:blip r:embed="rId4"/>
          <a:stretch>
            <a:fillRect/>
          </a:stretch>
        </p:blipFill>
        <p:spPr>
          <a:xfrm>
            <a:off x="292871" y="1448779"/>
            <a:ext cx="2012572" cy="1285325"/>
          </a:xfrm>
          <a:prstGeom prst="rect">
            <a:avLst/>
          </a:prstGeom>
        </p:spPr>
      </p:pic>
      <p:pic>
        <p:nvPicPr>
          <p:cNvPr id="5" name="Resim 4">
            <a:extLst>
              <a:ext uri="{FF2B5EF4-FFF2-40B4-BE49-F238E27FC236}">
                <a16:creationId xmlns:a16="http://schemas.microsoft.com/office/drawing/2014/main" id="{8432EAA8-0355-4E6C-A2FE-337F84E1E4AD}"/>
              </a:ext>
            </a:extLst>
          </p:cNvPr>
          <p:cNvPicPr>
            <a:picLocks noChangeAspect="1"/>
          </p:cNvPicPr>
          <p:nvPr/>
        </p:nvPicPr>
        <p:blipFill>
          <a:blip r:embed="rId5"/>
          <a:stretch>
            <a:fillRect/>
          </a:stretch>
        </p:blipFill>
        <p:spPr>
          <a:xfrm>
            <a:off x="258498" y="3140968"/>
            <a:ext cx="1969896" cy="1368152"/>
          </a:xfrm>
          <a:prstGeom prst="rect">
            <a:avLst/>
          </a:prstGeom>
        </p:spPr>
      </p:pic>
      <p:pic>
        <p:nvPicPr>
          <p:cNvPr id="6" name="Resim 5">
            <a:extLst>
              <a:ext uri="{FF2B5EF4-FFF2-40B4-BE49-F238E27FC236}">
                <a16:creationId xmlns:a16="http://schemas.microsoft.com/office/drawing/2014/main" id="{D2DE7E16-3790-4DD0-B727-FA10B774A054}"/>
              </a:ext>
            </a:extLst>
          </p:cNvPr>
          <p:cNvPicPr>
            <a:picLocks noChangeAspect="1"/>
          </p:cNvPicPr>
          <p:nvPr/>
        </p:nvPicPr>
        <p:blipFill>
          <a:blip r:embed="rId6"/>
          <a:stretch>
            <a:fillRect/>
          </a:stretch>
        </p:blipFill>
        <p:spPr>
          <a:xfrm>
            <a:off x="8228815" y="3140968"/>
            <a:ext cx="2143142" cy="1318794"/>
          </a:xfrm>
          <a:prstGeom prst="rect">
            <a:avLst/>
          </a:prstGeom>
        </p:spPr>
      </p:pic>
      <p:pic>
        <p:nvPicPr>
          <p:cNvPr id="7" name="Resim 6">
            <a:extLst>
              <a:ext uri="{FF2B5EF4-FFF2-40B4-BE49-F238E27FC236}">
                <a16:creationId xmlns:a16="http://schemas.microsoft.com/office/drawing/2014/main" id="{040D49E9-B6BA-47C7-AC3A-7B60F845AAF7}"/>
              </a:ext>
            </a:extLst>
          </p:cNvPr>
          <p:cNvPicPr>
            <a:picLocks noChangeAspect="1"/>
          </p:cNvPicPr>
          <p:nvPr/>
        </p:nvPicPr>
        <p:blipFill>
          <a:blip r:embed="rId7"/>
          <a:stretch>
            <a:fillRect/>
          </a:stretch>
        </p:blipFill>
        <p:spPr>
          <a:xfrm>
            <a:off x="8228815" y="1415311"/>
            <a:ext cx="2143142" cy="1318794"/>
          </a:xfrm>
          <a:prstGeom prst="rect">
            <a:avLst/>
          </a:prstGeom>
        </p:spPr>
      </p:pic>
    </p:spTree>
    <p:extLst>
      <p:ext uri="{BB962C8B-B14F-4D97-AF65-F5344CB8AC3E}">
        <p14:creationId xmlns:p14="http://schemas.microsoft.com/office/powerpoint/2010/main" val="3388139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929" y="293507"/>
            <a:ext cx="8485584" cy="254392"/>
          </a:xfrm>
        </p:spPr>
        <p:txBody>
          <a:bodyPr rtlCol="0">
            <a:normAutofit fontScale="90000"/>
          </a:bodyPr>
          <a:lstStyle/>
          <a:p>
            <a:pPr rtl="0"/>
            <a:r>
              <a:rPr lang="tr-TR" dirty="0"/>
              <a:t>ETKİNLİK 1 (</a:t>
            </a:r>
            <a:r>
              <a:rPr lang="tr-TR" dirty="0">
                <a:solidFill>
                  <a:srgbClr val="FF0000"/>
                </a:solidFill>
              </a:rPr>
              <a:t>BİSİKLETİN TARİHİ</a:t>
            </a:r>
            <a:r>
              <a:rPr lang="tr-TR" dirty="0"/>
              <a:t>)</a:t>
            </a:r>
          </a:p>
        </p:txBody>
      </p:sp>
      <p:pic>
        <p:nvPicPr>
          <p:cNvPr id="8" name="İçerik Yer Tutucusu 7">
            <a:extLst>
              <a:ext uri="{FF2B5EF4-FFF2-40B4-BE49-F238E27FC236}">
                <a16:creationId xmlns:a16="http://schemas.microsoft.com/office/drawing/2014/main" id="{513DDFD5-FD25-4857-9106-427ACB3CAB84}"/>
              </a:ext>
            </a:extLst>
          </p:cNvPr>
          <p:cNvPicPr>
            <a:picLocks noGrp="1" noChangeAspect="1"/>
          </p:cNvPicPr>
          <p:nvPr>
            <p:ph idx="1"/>
          </p:nvPr>
        </p:nvPicPr>
        <p:blipFill>
          <a:blip r:embed="rId3"/>
          <a:stretch>
            <a:fillRect/>
          </a:stretch>
        </p:blipFill>
        <p:spPr>
          <a:xfrm>
            <a:off x="249241" y="762359"/>
            <a:ext cx="2431249" cy="1729601"/>
          </a:xfrm>
          <a:prstGeom prst="rect">
            <a:avLst/>
          </a:prstGeom>
        </p:spPr>
      </p:pic>
      <p:sp>
        <p:nvSpPr>
          <p:cNvPr id="9" name="Dikdörtgen 8">
            <a:extLst>
              <a:ext uri="{FF2B5EF4-FFF2-40B4-BE49-F238E27FC236}">
                <a16:creationId xmlns:a16="http://schemas.microsoft.com/office/drawing/2014/main" id="{7D37A46F-3129-4F77-A4A0-09A48CB63C6F}"/>
              </a:ext>
            </a:extLst>
          </p:cNvPr>
          <p:cNvSpPr/>
          <p:nvPr/>
        </p:nvSpPr>
        <p:spPr>
          <a:xfrm>
            <a:off x="3048000" y="689068"/>
            <a:ext cx="8023534" cy="1754326"/>
          </a:xfrm>
          <a:prstGeom prst="rect">
            <a:avLst/>
          </a:prstGeom>
        </p:spPr>
        <p:txBody>
          <a:bodyPr wrap="square">
            <a:spAutoFit/>
          </a:bodyPr>
          <a:lstStyle/>
          <a:p>
            <a:r>
              <a:rPr lang="tr-TR" dirty="0"/>
              <a:t>Bisikletin tarihî insanlık tarihî kadar eskidir. Bu, eski </a:t>
            </a:r>
            <a:r>
              <a:rPr lang="tr-TR" dirty="0" err="1"/>
              <a:t>medeniyetler¬de</a:t>
            </a:r>
            <a:r>
              <a:rPr lang="tr-TR" dirty="0"/>
              <a:t> bisiklete benzer araçların </a:t>
            </a:r>
            <a:r>
              <a:rPr lang="tr-TR" dirty="0" err="1"/>
              <a:t>oldu¬ğuna</a:t>
            </a:r>
            <a:r>
              <a:rPr lang="tr-TR" dirty="0"/>
              <a:t> dair izlerden anlaşılmaktadır. Örneğin, Mısır’da bisiklete benzer ilkel bir taşıtın icat edildiğine dair hiyerogliflere (resim yazısı) rastlanmıştır.</a:t>
            </a:r>
          </a:p>
          <a:p>
            <a:r>
              <a:rPr lang="tr-TR" dirty="0"/>
              <a:t>İlk bisiklet, günümüzdeki şeklinden oldukça uzak olsa da 12. </a:t>
            </a:r>
            <a:r>
              <a:rPr lang="tr-TR" dirty="0" err="1"/>
              <a:t>yy.da</a:t>
            </a:r>
            <a:r>
              <a:rPr lang="tr-TR" dirty="0"/>
              <a:t> Çin’de görülmüştür</a:t>
            </a:r>
          </a:p>
        </p:txBody>
      </p:sp>
      <p:pic>
        <p:nvPicPr>
          <p:cNvPr id="10" name="Resim 9">
            <a:extLst>
              <a:ext uri="{FF2B5EF4-FFF2-40B4-BE49-F238E27FC236}">
                <a16:creationId xmlns:a16="http://schemas.microsoft.com/office/drawing/2014/main" id="{501AA0D6-AC1D-4ECA-8E3E-54721D05E134}"/>
              </a:ext>
            </a:extLst>
          </p:cNvPr>
          <p:cNvPicPr>
            <a:picLocks noChangeAspect="1"/>
          </p:cNvPicPr>
          <p:nvPr/>
        </p:nvPicPr>
        <p:blipFill>
          <a:blip r:embed="rId4"/>
          <a:stretch>
            <a:fillRect/>
          </a:stretch>
        </p:blipFill>
        <p:spPr>
          <a:xfrm>
            <a:off x="278786" y="2646398"/>
            <a:ext cx="2431249" cy="1502681"/>
          </a:xfrm>
          <a:prstGeom prst="rect">
            <a:avLst/>
          </a:prstGeom>
        </p:spPr>
      </p:pic>
      <p:sp>
        <p:nvSpPr>
          <p:cNvPr id="11" name="Dikdörtgen 10">
            <a:extLst>
              <a:ext uri="{FF2B5EF4-FFF2-40B4-BE49-F238E27FC236}">
                <a16:creationId xmlns:a16="http://schemas.microsoft.com/office/drawing/2014/main" id="{AF85D5F5-1DD7-4F4E-B0BB-788492D1B7BA}"/>
              </a:ext>
            </a:extLst>
          </p:cNvPr>
          <p:cNvSpPr/>
          <p:nvPr/>
        </p:nvSpPr>
        <p:spPr>
          <a:xfrm>
            <a:off x="3048000" y="2967335"/>
            <a:ext cx="7582916" cy="923330"/>
          </a:xfrm>
          <a:prstGeom prst="rect">
            <a:avLst/>
          </a:prstGeom>
        </p:spPr>
        <p:txBody>
          <a:bodyPr wrap="square">
            <a:spAutoFit/>
          </a:bodyPr>
          <a:lstStyle/>
          <a:p>
            <a:r>
              <a:rPr lang="tr-TR" dirty="0"/>
              <a:t>Bilim ve tekniğin ilerlemesiyle Fransa’da 1645 yılında dört </a:t>
            </a:r>
            <a:r>
              <a:rPr lang="tr-TR" dirty="0" err="1"/>
              <a:t>teker¬lekli</a:t>
            </a:r>
            <a:r>
              <a:rPr lang="tr-TR" dirty="0"/>
              <a:t>, iki kişinin oturarak hareket ettirdiği, günümüzdeki bisiklete benzer bir taşıt üretilmiştir. </a:t>
            </a:r>
          </a:p>
        </p:txBody>
      </p:sp>
      <p:pic>
        <p:nvPicPr>
          <p:cNvPr id="12" name="Resim 11">
            <a:extLst>
              <a:ext uri="{FF2B5EF4-FFF2-40B4-BE49-F238E27FC236}">
                <a16:creationId xmlns:a16="http://schemas.microsoft.com/office/drawing/2014/main" id="{3E7CCC3F-04FB-477A-B2E7-7C70D64D3FD4}"/>
              </a:ext>
            </a:extLst>
          </p:cNvPr>
          <p:cNvPicPr>
            <a:picLocks noChangeAspect="1"/>
          </p:cNvPicPr>
          <p:nvPr/>
        </p:nvPicPr>
        <p:blipFill>
          <a:blip r:embed="rId5"/>
          <a:stretch>
            <a:fillRect/>
          </a:stretch>
        </p:blipFill>
        <p:spPr>
          <a:xfrm>
            <a:off x="311683" y="4437112"/>
            <a:ext cx="2254337" cy="1296144"/>
          </a:xfrm>
          <a:prstGeom prst="rect">
            <a:avLst/>
          </a:prstGeom>
        </p:spPr>
      </p:pic>
      <p:sp>
        <p:nvSpPr>
          <p:cNvPr id="13" name="Dikdörtgen 12">
            <a:extLst>
              <a:ext uri="{FF2B5EF4-FFF2-40B4-BE49-F238E27FC236}">
                <a16:creationId xmlns:a16="http://schemas.microsoft.com/office/drawing/2014/main" id="{9D112CD3-F396-489C-9682-E59C9F4A68EC}"/>
              </a:ext>
            </a:extLst>
          </p:cNvPr>
          <p:cNvSpPr/>
          <p:nvPr/>
        </p:nvSpPr>
        <p:spPr>
          <a:xfrm>
            <a:off x="3286100" y="4532927"/>
            <a:ext cx="7200800" cy="1200329"/>
          </a:xfrm>
          <a:prstGeom prst="rect">
            <a:avLst/>
          </a:prstGeom>
        </p:spPr>
        <p:txBody>
          <a:bodyPr wrap="square">
            <a:spAutoFit/>
          </a:bodyPr>
          <a:lstStyle/>
          <a:p>
            <a:r>
              <a:rPr lang="tr-TR" dirty="0"/>
              <a:t>1791 yılında Fransız </a:t>
            </a:r>
            <a:r>
              <a:rPr lang="tr-TR" dirty="0" err="1"/>
              <a:t>Sivrac</a:t>
            </a:r>
            <a:r>
              <a:rPr lang="tr-TR" dirty="0"/>
              <a:t> (</a:t>
            </a:r>
            <a:r>
              <a:rPr lang="tr-TR" dirty="0" err="1"/>
              <a:t>sivrak</a:t>
            </a:r>
            <a:r>
              <a:rPr lang="tr-TR" dirty="0"/>
              <a:t>), pedalı olmayan, ayaklarla itilerek hareket ettirilen, </a:t>
            </a:r>
            <a:r>
              <a:rPr lang="tr-TR" dirty="0" err="1"/>
              <a:t>Celerifere</a:t>
            </a:r>
            <a:r>
              <a:rPr lang="tr-TR" dirty="0"/>
              <a:t> (</a:t>
            </a:r>
            <a:r>
              <a:rPr lang="tr-TR" dirty="0" err="1"/>
              <a:t>selerifer</a:t>
            </a:r>
            <a:r>
              <a:rPr lang="tr-TR" dirty="0"/>
              <a:t>) adını verdiği ahşaptan iki tekerli bir araç yapmıştır.</a:t>
            </a:r>
          </a:p>
          <a:p>
            <a:endParaRPr lang="tr-TR" dirty="0"/>
          </a:p>
        </p:txBody>
      </p:sp>
    </p:spTree>
    <p:extLst>
      <p:ext uri="{BB962C8B-B14F-4D97-AF65-F5344CB8AC3E}">
        <p14:creationId xmlns:p14="http://schemas.microsoft.com/office/powerpoint/2010/main" val="1173429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929" y="78536"/>
            <a:ext cx="8485584" cy="390525"/>
          </a:xfrm>
        </p:spPr>
        <p:txBody>
          <a:bodyPr rtlCol="0">
            <a:normAutofit fontScale="90000"/>
          </a:bodyPr>
          <a:lstStyle/>
          <a:p>
            <a:pPr rtl="0"/>
            <a:r>
              <a:rPr lang="tr-TR" dirty="0"/>
              <a:t>ETKİNLİK 1 (</a:t>
            </a:r>
            <a:r>
              <a:rPr lang="tr-TR" dirty="0">
                <a:solidFill>
                  <a:srgbClr val="FF0000"/>
                </a:solidFill>
              </a:rPr>
              <a:t>BİSİKLETİN TARİHİ</a:t>
            </a:r>
            <a:r>
              <a:rPr lang="tr-TR" dirty="0"/>
              <a:t>)</a:t>
            </a:r>
          </a:p>
        </p:txBody>
      </p:sp>
      <p:pic>
        <p:nvPicPr>
          <p:cNvPr id="5" name="Resim 4">
            <a:extLst>
              <a:ext uri="{FF2B5EF4-FFF2-40B4-BE49-F238E27FC236}">
                <a16:creationId xmlns:a16="http://schemas.microsoft.com/office/drawing/2014/main" id="{C58F5125-417D-40AD-AA9D-88D047EE862D}"/>
              </a:ext>
            </a:extLst>
          </p:cNvPr>
          <p:cNvPicPr>
            <a:picLocks noChangeAspect="1"/>
          </p:cNvPicPr>
          <p:nvPr/>
        </p:nvPicPr>
        <p:blipFill>
          <a:blip r:embed="rId3"/>
          <a:stretch>
            <a:fillRect/>
          </a:stretch>
        </p:blipFill>
        <p:spPr>
          <a:xfrm>
            <a:off x="858810" y="1047750"/>
            <a:ext cx="2427290" cy="2093218"/>
          </a:xfrm>
          <a:prstGeom prst="rect">
            <a:avLst/>
          </a:prstGeom>
        </p:spPr>
      </p:pic>
      <p:sp>
        <p:nvSpPr>
          <p:cNvPr id="6" name="Dikdörtgen 5">
            <a:extLst>
              <a:ext uri="{FF2B5EF4-FFF2-40B4-BE49-F238E27FC236}">
                <a16:creationId xmlns:a16="http://schemas.microsoft.com/office/drawing/2014/main" id="{0253BE31-D4AA-4B0D-81DF-DCAE2CC818A8}"/>
              </a:ext>
            </a:extLst>
          </p:cNvPr>
          <p:cNvSpPr/>
          <p:nvPr/>
        </p:nvSpPr>
        <p:spPr>
          <a:xfrm>
            <a:off x="3646139" y="1060122"/>
            <a:ext cx="7683875" cy="2031325"/>
          </a:xfrm>
          <a:prstGeom prst="rect">
            <a:avLst/>
          </a:prstGeom>
        </p:spPr>
        <p:txBody>
          <a:bodyPr wrap="square">
            <a:spAutoFit/>
          </a:bodyPr>
          <a:lstStyle/>
          <a:p>
            <a:r>
              <a:rPr lang="tr-TR" dirty="0"/>
              <a:t>Bu aracın tekerlerinin yapımında tahta kullanıldığı için sürtünme fazla olmaktadır. Dolayısıyla tekerlekler çabuk aşınmaktadır. Çözüm olarak tekerler demir çemberlerle kaplanmıştır. Bu tekerlekler, yoldan gelen darbeleri engelleyemediği ve yeterli hızı sağlayamadığı için insanları arayışa itmiştir. İlerleyen yıllarda, demir çemberlerin yerini sert lastikler almıştır. Böylece bisikletler eskisine göre daha konforlu ve hızlı hâle gelmiştir.</a:t>
            </a:r>
          </a:p>
        </p:txBody>
      </p:sp>
      <p:pic>
        <p:nvPicPr>
          <p:cNvPr id="7" name="Resim 6">
            <a:extLst>
              <a:ext uri="{FF2B5EF4-FFF2-40B4-BE49-F238E27FC236}">
                <a16:creationId xmlns:a16="http://schemas.microsoft.com/office/drawing/2014/main" id="{C7934E68-B3EB-4B32-9F86-BB8955E48F9F}"/>
              </a:ext>
            </a:extLst>
          </p:cNvPr>
          <p:cNvPicPr>
            <a:picLocks noChangeAspect="1"/>
          </p:cNvPicPr>
          <p:nvPr/>
        </p:nvPicPr>
        <p:blipFill>
          <a:blip r:embed="rId4"/>
          <a:stretch>
            <a:fillRect/>
          </a:stretch>
        </p:blipFill>
        <p:spPr>
          <a:xfrm>
            <a:off x="549796" y="3407668"/>
            <a:ext cx="2592288" cy="1677516"/>
          </a:xfrm>
          <a:prstGeom prst="rect">
            <a:avLst/>
          </a:prstGeom>
        </p:spPr>
      </p:pic>
      <p:sp>
        <p:nvSpPr>
          <p:cNvPr id="14" name="Dikdörtgen 13">
            <a:extLst>
              <a:ext uri="{FF2B5EF4-FFF2-40B4-BE49-F238E27FC236}">
                <a16:creationId xmlns:a16="http://schemas.microsoft.com/office/drawing/2014/main" id="{3B0995C2-8EB9-40C5-BC38-C2B932A83F72}"/>
              </a:ext>
            </a:extLst>
          </p:cNvPr>
          <p:cNvSpPr/>
          <p:nvPr/>
        </p:nvSpPr>
        <p:spPr>
          <a:xfrm>
            <a:off x="3625944" y="3330858"/>
            <a:ext cx="7416825" cy="1754326"/>
          </a:xfrm>
          <a:prstGeom prst="rect">
            <a:avLst/>
          </a:prstGeom>
        </p:spPr>
        <p:txBody>
          <a:bodyPr wrap="square">
            <a:spAutoFit/>
          </a:bodyPr>
          <a:lstStyle/>
          <a:p>
            <a:r>
              <a:rPr lang="tr-TR" dirty="0"/>
              <a:t>1817 yılında, sürücüsünün itme gücü ile hareket eden iki tekerli bir bisiklet, Alman Baron Karl </a:t>
            </a:r>
            <a:r>
              <a:rPr lang="tr-TR" dirty="0" err="1"/>
              <a:t>Von</a:t>
            </a:r>
            <a:r>
              <a:rPr lang="tr-TR" dirty="0"/>
              <a:t> </a:t>
            </a:r>
            <a:r>
              <a:rPr lang="tr-TR" dirty="0" err="1"/>
              <a:t>Drais</a:t>
            </a:r>
            <a:r>
              <a:rPr lang="tr-TR" dirty="0"/>
              <a:t> (Baron Karl </a:t>
            </a:r>
            <a:r>
              <a:rPr lang="tr-TR" dirty="0" err="1"/>
              <a:t>Von</a:t>
            </a:r>
            <a:r>
              <a:rPr lang="tr-TR" dirty="0"/>
              <a:t> </a:t>
            </a:r>
            <a:r>
              <a:rPr lang="tr-TR" dirty="0" err="1"/>
              <a:t>Dırays</a:t>
            </a:r>
            <a:r>
              <a:rPr lang="tr-TR" dirty="0"/>
              <a:t>) tarafından icat edilmiştir. Bazı otoriteler </a:t>
            </a:r>
            <a:r>
              <a:rPr lang="tr-TR" dirty="0" err="1"/>
              <a:t>Drais’ın</a:t>
            </a:r>
            <a:r>
              <a:rPr lang="tr-TR" dirty="0"/>
              <a:t> aracını ilk bisiklet olarak kabul eder. </a:t>
            </a:r>
            <a:r>
              <a:rPr lang="tr-TR" dirty="0" err="1"/>
              <a:t>Von</a:t>
            </a:r>
            <a:r>
              <a:rPr lang="tr-TR" dirty="0"/>
              <a:t> </a:t>
            </a:r>
            <a:r>
              <a:rPr lang="tr-TR" dirty="0" err="1"/>
              <a:t>Drais</a:t>
            </a:r>
            <a:r>
              <a:rPr lang="tr-TR" dirty="0"/>
              <a:t>, </a:t>
            </a:r>
            <a:r>
              <a:rPr lang="tr-TR" dirty="0" err="1"/>
              <a:t>Sivrac’ın</a:t>
            </a:r>
            <a:r>
              <a:rPr lang="tr-TR" dirty="0"/>
              <a:t> </a:t>
            </a:r>
            <a:r>
              <a:rPr lang="tr-TR" dirty="0" err="1"/>
              <a:t>Celerifere’inden</a:t>
            </a:r>
            <a:r>
              <a:rPr lang="tr-TR" dirty="0"/>
              <a:t> esinlenerek icat ettiği aracının üzerine gidon, sele ve kolları dayamak için denge tahtası oturtmuştur. Böylelikle araç daha da konforlu hâle gelmiştir.</a:t>
            </a:r>
          </a:p>
        </p:txBody>
      </p:sp>
    </p:spTree>
    <p:extLst>
      <p:ext uri="{BB962C8B-B14F-4D97-AF65-F5344CB8AC3E}">
        <p14:creationId xmlns:p14="http://schemas.microsoft.com/office/powerpoint/2010/main" val="10701602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1075929" y="78536"/>
            <a:ext cx="8485584" cy="390525"/>
          </a:xfrm>
        </p:spPr>
        <p:txBody>
          <a:bodyPr rtlCol="0">
            <a:normAutofit fontScale="90000"/>
          </a:bodyPr>
          <a:lstStyle/>
          <a:p>
            <a:pPr rtl="0"/>
            <a:r>
              <a:rPr lang="tr-TR" dirty="0"/>
              <a:t>ETKİNLİK 1 (</a:t>
            </a:r>
            <a:r>
              <a:rPr lang="tr-TR" dirty="0">
                <a:solidFill>
                  <a:srgbClr val="FF0000"/>
                </a:solidFill>
              </a:rPr>
              <a:t>BİSİKLETİN TARİHİ</a:t>
            </a:r>
            <a:r>
              <a:rPr lang="tr-TR" dirty="0"/>
              <a:t>)</a:t>
            </a:r>
          </a:p>
        </p:txBody>
      </p:sp>
      <p:pic>
        <p:nvPicPr>
          <p:cNvPr id="3" name="Resim 2">
            <a:extLst>
              <a:ext uri="{FF2B5EF4-FFF2-40B4-BE49-F238E27FC236}">
                <a16:creationId xmlns:a16="http://schemas.microsoft.com/office/drawing/2014/main" id="{AD8A773D-2B23-4E4F-B261-E1885596C795}"/>
              </a:ext>
            </a:extLst>
          </p:cNvPr>
          <p:cNvPicPr>
            <a:picLocks noChangeAspect="1"/>
          </p:cNvPicPr>
          <p:nvPr/>
        </p:nvPicPr>
        <p:blipFill>
          <a:blip r:embed="rId3"/>
          <a:stretch>
            <a:fillRect/>
          </a:stretch>
        </p:blipFill>
        <p:spPr>
          <a:xfrm>
            <a:off x="549796" y="692696"/>
            <a:ext cx="2232248" cy="1296144"/>
          </a:xfrm>
          <a:prstGeom prst="rect">
            <a:avLst/>
          </a:prstGeom>
        </p:spPr>
      </p:pic>
      <p:sp>
        <p:nvSpPr>
          <p:cNvPr id="4" name="Dikdörtgen 3">
            <a:extLst>
              <a:ext uri="{FF2B5EF4-FFF2-40B4-BE49-F238E27FC236}">
                <a16:creationId xmlns:a16="http://schemas.microsoft.com/office/drawing/2014/main" id="{2FE87DD6-B4BF-44C3-B27C-413D09F33684}"/>
              </a:ext>
            </a:extLst>
          </p:cNvPr>
          <p:cNvSpPr/>
          <p:nvPr/>
        </p:nvSpPr>
        <p:spPr>
          <a:xfrm>
            <a:off x="2926060" y="692696"/>
            <a:ext cx="7920880" cy="1200329"/>
          </a:xfrm>
          <a:prstGeom prst="rect">
            <a:avLst/>
          </a:prstGeom>
        </p:spPr>
        <p:txBody>
          <a:bodyPr wrap="square">
            <a:spAutoFit/>
          </a:bodyPr>
          <a:lstStyle/>
          <a:p>
            <a:r>
              <a:rPr lang="tr-TR" dirty="0"/>
              <a:t>Daha sonraki yıllarda gelişmeler hız kazanmıştır. 1861’de Fransız çilingir Pierre (Piyer) ile oğlu Ernest </a:t>
            </a:r>
            <a:r>
              <a:rPr lang="tr-TR" dirty="0" err="1"/>
              <a:t>Michaux</a:t>
            </a:r>
            <a:r>
              <a:rPr lang="tr-TR" dirty="0"/>
              <a:t> (Ernest </a:t>
            </a:r>
            <a:r>
              <a:rPr lang="tr-TR" dirty="0" err="1"/>
              <a:t>Mişu</a:t>
            </a:r>
            <a:r>
              <a:rPr lang="tr-TR" dirty="0"/>
              <a:t>), geliştirdikleri bisikletin ön tekerlek göbeğine pedal takarak ön tekerin pedallarla hareket ettirildiği ahşap bir araç icat etmişlerdir.</a:t>
            </a:r>
          </a:p>
        </p:txBody>
      </p:sp>
      <p:pic>
        <p:nvPicPr>
          <p:cNvPr id="8" name="Resim 7">
            <a:extLst>
              <a:ext uri="{FF2B5EF4-FFF2-40B4-BE49-F238E27FC236}">
                <a16:creationId xmlns:a16="http://schemas.microsoft.com/office/drawing/2014/main" id="{D7F4489F-008C-4D39-8BEE-15ECAB101BEB}"/>
              </a:ext>
            </a:extLst>
          </p:cNvPr>
          <p:cNvPicPr>
            <a:picLocks noChangeAspect="1"/>
          </p:cNvPicPr>
          <p:nvPr/>
        </p:nvPicPr>
        <p:blipFill>
          <a:blip r:embed="rId4"/>
          <a:stretch>
            <a:fillRect/>
          </a:stretch>
        </p:blipFill>
        <p:spPr>
          <a:xfrm>
            <a:off x="693812" y="2212474"/>
            <a:ext cx="1872208" cy="2031325"/>
          </a:xfrm>
          <a:prstGeom prst="rect">
            <a:avLst/>
          </a:prstGeom>
        </p:spPr>
      </p:pic>
      <p:sp>
        <p:nvSpPr>
          <p:cNvPr id="9" name="Dikdörtgen 8">
            <a:extLst>
              <a:ext uri="{FF2B5EF4-FFF2-40B4-BE49-F238E27FC236}">
                <a16:creationId xmlns:a16="http://schemas.microsoft.com/office/drawing/2014/main" id="{DE6C4821-10C9-4D48-B6E1-F589B4AB733D}"/>
              </a:ext>
            </a:extLst>
          </p:cNvPr>
          <p:cNvSpPr/>
          <p:nvPr/>
        </p:nvSpPr>
        <p:spPr>
          <a:xfrm>
            <a:off x="2926060" y="2274838"/>
            <a:ext cx="7920880" cy="1754326"/>
          </a:xfrm>
          <a:prstGeom prst="rect">
            <a:avLst/>
          </a:prstGeom>
        </p:spPr>
        <p:txBody>
          <a:bodyPr wrap="square">
            <a:spAutoFit/>
          </a:bodyPr>
          <a:lstStyle/>
          <a:p>
            <a:r>
              <a:rPr lang="tr-TR" dirty="0"/>
              <a:t>1871 yılında İngiliz James </a:t>
            </a:r>
            <a:r>
              <a:rPr lang="tr-TR" dirty="0" err="1"/>
              <a:t>Starley</a:t>
            </a:r>
            <a:r>
              <a:rPr lang="tr-TR" dirty="0"/>
              <a:t> (</a:t>
            </a:r>
            <a:r>
              <a:rPr lang="tr-TR" dirty="0" err="1"/>
              <a:t>Ceymis</a:t>
            </a:r>
            <a:r>
              <a:rPr lang="tr-TR" dirty="0"/>
              <a:t> </a:t>
            </a:r>
            <a:r>
              <a:rPr lang="tr-TR" dirty="0" err="1"/>
              <a:t>Sıtarli</a:t>
            </a:r>
            <a:r>
              <a:rPr lang="tr-TR" dirty="0"/>
              <a:t>), ön tekeri arka tekerine oranla oldukça büyük olan ve </a:t>
            </a:r>
            <a:r>
              <a:rPr lang="tr-TR" dirty="0" err="1"/>
              <a:t>Bicyole</a:t>
            </a:r>
            <a:r>
              <a:rPr lang="tr-TR" dirty="0"/>
              <a:t> (</a:t>
            </a:r>
            <a:r>
              <a:rPr lang="tr-TR" dirty="0" err="1"/>
              <a:t>baysayıl</a:t>
            </a:r>
            <a:r>
              <a:rPr lang="tr-TR" dirty="0"/>
              <a:t>) ismini verdiği bir araç icat etmiştir. Bu araca dönemin en büyük ve en küçük İngiliz metal paralarından esinlenilerek “</a:t>
            </a:r>
            <a:r>
              <a:rPr lang="tr-TR" dirty="0" err="1"/>
              <a:t>peniçeyrekpeni</a:t>
            </a:r>
            <a:r>
              <a:rPr lang="tr-TR" dirty="0"/>
              <a:t>” adı takılmıştır. Bu bisikletin doğrudan pedallarla çevrilen büyük bir ön tekeri ve küçük bir arka tekeri vardır. Selesi ön tekerleğin hemen üzerindedir.</a:t>
            </a:r>
          </a:p>
        </p:txBody>
      </p:sp>
      <p:pic>
        <p:nvPicPr>
          <p:cNvPr id="10" name="Resim 9">
            <a:extLst>
              <a:ext uri="{FF2B5EF4-FFF2-40B4-BE49-F238E27FC236}">
                <a16:creationId xmlns:a16="http://schemas.microsoft.com/office/drawing/2014/main" id="{E63C0A43-F571-476C-9315-B195EB8C903B}"/>
              </a:ext>
            </a:extLst>
          </p:cNvPr>
          <p:cNvPicPr>
            <a:picLocks noChangeAspect="1"/>
          </p:cNvPicPr>
          <p:nvPr/>
        </p:nvPicPr>
        <p:blipFill>
          <a:blip r:embed="rId5"/>
          <a:stretch>
            <a:fillRect/>
          </a:stretch>
        </p:blipFill>
        <p:spPr>
          <a:xfrm>
            <a:off x="662204" y="4467434"/>
            <a:ext cx="1487553" cy="1697870"/>
          </a:xfrm>
          <a:prstGeom prst="rect">
            <a:avLst/>
          </a:prstGeom>
        </p:spPr>
      </p:pic>
      <p:sp>
        <p:nvSpPr>
          <p:cNvPr id="11" name="Dikdörtgen 10">
            <a:extLst>
              <a:ext uri="{FF2B5EF4-FFF2-40B4-BE49-F238E27FC236}">
                <a16:creationId xmlns:a16="http://schemas.microsoft.com/office/drawing/2014/main" id="{D6DE00F5-C34D-4EF3-BD40-6B47AC834DD1}"/>
              </a:ext>
            </a:extLst>
          </p:cNvPr>
          <p:cNvSpPr/>
          <p:nvPr/>
        </p:nvSpPr>
        <p:spPr>
          <a:xfrm>
            <a:off x="2926060" y="4243799"/>
            <a:ext cx="7416824" cy="2308324"/>
          </a:xfrm>
          <a:prstGeom prst="rect">
            <a:avLst/>
          </a:prstGeom>
        </p:spPr>
        <p:txBody>
          <a:bodyPr wrap="square">
            <a:spAutoFit/>
          </a:bodyPr>
          <a:lstStyle/>
          <a:p>
            <a:r>
              <a:rPr lang="tr-TR" dirty="0"/>
              <a:t>Yeni modellerin tekerlekleri, pedaldan bağımsız serbestçe dönebilecek ve kolayca frenlenebilecek şekilde yapılmıştır. </a:t>
            </a:r>
            <a:r>
              <a:rPr lang="tr-TR" dirty="0" err="1"/>
              <a:t>Üre¬tim</a:t>
            </a:r>
            <a:r>
              <a:rPr lang="tr-TR" dirty="0"/>
              <a:t> maliyetini en aza indiren eşkenar dörtgen kadro çatkılarının kullanımı da yaygınlaşmıştır. Bundan sonraki gelişme, vites (aktarma) düzeneğinin kullanıma girmesi olmuştur. Serbest ruble sistemi, vitesli/vitessiz modern bisikletlerin yapımında öncü olmuştur. Zincirli aktarma sistemi ve havalı lastiğin bulunmasıyla bisiklet bugünkü şeklini almıştır.</a:t>
            </a:r>
          </a:p>
        </p:txBody>
      </p:sp>
    </p:spTree>
    <p:extLst>
      <p:ext uri="{BB962C8B-B14F-4D97-AF65-F5344CB8AC3E}">
        <p14:creationId xmlns:p14="http://schemas.microsoft.com/office/powerpoint/2010/main" val="387067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İş stratejisi sunusu">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Office_14352502_TF03460663" id="{D5C19B13-0527-4270-B950-DE3634F53E89}" vid="{3704DF17-540B-4992-8DC4-0D4ADEB84090}"/>
    </a:ext>
  </a:extLst>
</a:theme>
</file>

<file path=ppt/theme/theme2.xml><?xml version="1.0" encoding="utf-8"?>
<a:theme xmlns:a="http://schemas.openxmlformats.org/drawingml/2006/main" name="Office Teması">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eması">
  <a:themeElements>
    <a:clrScheme name="Blue Red">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3E1689-1E09-4ADC-A5E7-6718BF79A8A6}">
  <ds:schemaRefs>
    <ds:schemaRef ds:uri="http://schemas.microsoft.com/sharepoint/v3/contenttype/forms"/>
  </ds:schemaRefs>
</ds:datastoreItem>
</file>

<file path=customXml/itemProps2.xml><?xml version="1.0" encoding="utf-8"?>
<ds:datastoreItem xmlns:ds="http://schemas.openxmlformats.org/officeDocument/2006/customXml" ds:itemID="{3FFF1070-8794-47AC-90B7-1F2E078096FF}">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0262f94-9f35-4ac3-9a90-690165a166b7"/>
    <ds:schemaRef ds:uri="a4f35948-e619-41b3-aa29-22878b09cfd2"/>
    <ds:schemaRef ds:uri="http://www.w3.org/XML/1998/namespace"/>
  </ds:schemaRefs>
</ds:datastoreItem>
</file>

<file path=customXml/itemProps3.xml><?xml version="1.0" encoding="utf-8"?>
<ds:datastoreItem xmlns:ds="http://schemas.openxmlformats.org/officeDocument/2006/customXml" ds:itemID="{7CB30B94-6D3B-4C91-947C-5EB8E8EFFE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İş stratejisi sunusu</Template>
  <TotalTime>205</TotalTime>
  <Words>2358</Words>
  <Application>Microsoft Office PowerPoint</Application>
  <PresentationFormat>Özel</PresentationFormat>
  <Paragraphs>145</Paragraphs>
  <Slides>43</Slides>
  <Notes>10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43</vt:i4>
      </vt:variant>
    </vt:vector>
  </HeadingPairs>
  <TitlesOfParts>
    <vt:vector size="47" baseType="lpstr">
      <vt:lpstr>Arial</vt:lpstr>
      <vt:lpstr>Century Gothic</vt:lpstr>
      <vt:lpstr>Palatino Linotype</vt:lpstr>
      <vt:lpstr>İş stratejisi sunusu</vt:lpstr>
      <vt:lpstr> 8.SINIF TEKNOLOJİ VE TASARIMIN TEMELLERİ</vt:lpstr>
      <vt:lpstr>İNOVASYON NEDİR?</vt:lpstr>
      <vt:lpstr>İNOVASYON NEDİR?</vt:lpstr>
      <vt:lpstr>İnovasyon icat değildir.</vt:lpstr>
      <vt:lpstr>İNOVASYON NEDEN ÖNEMLİDİR</vt:lpstr>
      <vt:lpstr>BU HİKAYE HAKKINDA BİRAZ DÜŞÜNELİM!!!!</vt:lpstr>
      <vt:lpstr>ETKİNLİK 1 (BİSİKLETİN TARİHİ)</vt:lpstr>
      <vt:lpstr>ETKİNLİK 1 (BİSİKLETİN TARİHİ)</vt:lpstr>
      <vt:lpstr>ETKİNLİK 1 (BİSİKLETİN TARİHİ)</vt:lpstr>
      <vt:lpstr>Sıra sizde !!!!</vt:lpstr>
      <vt:lpstr>İNOVASYON ÇEŞİTLERİ</vt:lpstr>
      <vt:lpstr>İNOVASYON ÇEŞİTLERİ</vt:lpstr>
      <vt:lpstr>İnovasyon çeşitleri</vt:lpstr>
      <vt:lpstr>İnovasyon çeşitleri</vt:lpstr>
      <vt:lpstr>Etkinlik 2</vt:lpstr>
      <vt:lpstr>İnovatif düşünmek</vt:lpstr>
      <vt:lpstr>İnovatif düşünmek</vt:lpstr>
      <vt:lpstr>İnovatif düşünmek</vt:lpstr>
      <vt:lpstr>İnovatif düşünmek</vt:lpstr>
      <vt:lpstr>Etkinlik 3 </vt:lpstr>
      <vt:lpstr>Etkinlik 3 </vt:lpstr>
      <vt:lpstr>ALTERNATİF ETKİNLİK 3</vt:lpstr>
      <vt:lpstr>ALTERNATİF ETKİNLİK 3</vt:lpstr>
      <vt:lpstr>ALTERNATİF ETKİNLİK 3</vt:lpstr>
      <vt:lpstr>ALTERNATİF ETKİNLİK 3</vt:lpstr>
      <vt:lpstr>ALTERNATİF ETKİNLİK 3</vt:lpstr>
      <vt:lpstr>ALTERNATİF ETKİNLİK 3</vt:lpstr>
      <vt:lpstr>ALTERNATİF ETKİNLİK 3</vt:lpstr>
      <vt:lpstr>ALTERNATİF ETKİNLİK 3</vt:lpstr>
      <vt:lpstr>İNSAN HAYATINI KOLAYLAŞTIRACAK İNOVATİF BİR FİKİR GELİŞTİRMEK</vt:lpstr>
      <vt:lpstr>İNSAN HAYATINI KOLAYLAŞTIRACAK İNOVATİF BİR FİKİR GELİŞTİRMEK</vt:lpstr>
      <vt:lpstr>Etkinlik 4</vt:lpstr>
      <vt:lpstr>Bilim insanlarının inovasyon ile ilgili sözleri</vt:lpstr>
      <vt:lpstr>Bilim insanlarının inovasyon ile ilgili sözleri</vt:lpstr>
      <vt:lpstr>Bilim insanlarının inovasyon ile ilgili sözleri</vt:lpstr>
      <vt:lpstr>Bilim insanlarının inovasyon ile ilgili sözleri</vt:lpstr>
      <vt:lpstr>Bilim insanlarının inovasyon ile ilgili sözleri</vt:lpstr>
      <vt:lpstr>Bilim insanlarının inovasyon ile ilgili sözleri</vt:lpstr>
      <vt:lpstr>Bilim insanlarının inovasyon ile ilgili sözleri</vt:lpstr>
      <vt:lpstr>Bilim insanlarının inovasyon ile ilgili sözleri</vt:lpstr>
      <vt:lpstr>Bilim insanlarının inovasyon ile ilgili sözleri</vt:lpstr>
      <vt:lpstr>Bilim insanlarının inovasyon ile ilgili sözleri</vt:lpstr>
      <vt:lpstr>BAŞKA DERSTE GÖRÜŞMEK ÜZERE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8.SINIF TEKNOLOJİ VE TASARIMIN TEMELLERİ</dc:title>
  <dc:creator>hakan ceylan</dc:creator>
  <cp:lastModifiedBy>Şahin</cp:lastModifiedBy>
  <cp:revision>27</cp:revision>
  <dcterms:created xsi:type="dcterms:W3CDTF">2019-08-15T21:00:35Z</dcterms:created>
  <dcterms:modified xsi:type="dcterms:W3CDTF">2020-12-12T18:41:27Z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74069400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